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5"/>
  </p:handoutMasterIdLst>
  <p:sldIdLst>
    <p:sldId id="321" r:id="rId3"/>
    <p:sldId id="320" r:id="rId5"/>
    <p:sldId id="257" r:id="rId6"/>
    <p:sldId id="258" r:id="rId7"/>
    <p:sldId id="259" r:id="rId8"/>
    <p:sldId id="260" r:id="rId9"/>
    <p:sldId id="324" r:id="rId10"/>
    <p:sldId id="261" r:id="rId11"/>
    <p:sldId id="262" r:id="rId12"/>
    <p:sldId id="263" r:id="rId13"/>
    <p:sldId id="264" r:id="rId14"/>
    <p:sldId id="265" r:id="rId15"/>
    <p:sldId id="266" r:id="rId16"/>
    <p:sldId id="267" r:id="rId17"/>
    <p:sldId id="268" r:id="rId18"/>
    <p:sldId id="269" r:id="rId19"/>
    <p:sldId id="270" r:id="rId20"/>
    <p:sldId id="271" r:id="rId21"/>
    <p:sldId id="325" r:id="rId22"/>
    <p:sldId id="273" r:id="rId23"/>
    <p:sldId id="274" r:id="rId24"/>
    <p:sldId id="275" r:id="rId25"/>
    <p:sldId id="276" r:id="rId26"/>
    <p:sldId id="326" r:id="rId27"/>
    <p:sldId id="277" r:id="rId28"/>
    <p:sldId id="278" r:id="rId29"/>
    <p:sldId id="279" r:id="rId30"/>
    <p:sldId id="280" r:id="rId31"/>
    <p:sldId id="281" r:id="rId32"/>
    <p:sldId id="282" r:id="rId33"/>
    <p:sldId id="283" r:id="rId34"/>
    <p:sldId id="284" r:id="rId35"/>
    <p:sldId id="327"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28" r:id="rId71"/>
    <p:sldId id="319" r:id="rId72"/>
    <p:sldId id="322" r:id="rId73"/>
    <p:sldId id="323" r:id="rId7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userDrawn="1">
          <p15:clr>
            <a:srgbClr val="A4A3A4"/>
          </p15:clr>
        </p15:guide>
        <p15:guide id="2" pos="384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54"/>
        <p:guide pos="3847"/>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handoutMaster" Target="handoutMasters/handoutMaster1.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微软雅黑" panose="020B0503020204020204" charset="-122"/>
                <a:ea typeface="微软雅黑" panose="020B0503020204020204" charset="-122"/>
              </a:rPr>
              <a:t>广西普通高中学业水平考试</a:t>
            </a:r>
            <a:endParaRPr lang="zh-CN" altLang="en-US" sz="320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微软雅黑" panose="020B0503020204020204" charset="-122"/>
                <a:ea typeface="微软雅黑" panose="020B0503020204020204" charset="-122"/>
              </a:rPr>
              <a:t>训练指导</a:t>
            </a:r>
            <a:endParaRPr lang="zh-CN" altLang="en-US" sz="4800" b="1">
              <a:solidFill>
                <a:schemeClr val="tx1">
                  <a:lumMod val="75000"/>
                  <a:lumOff val="25000"/>
                </a:schemeClr>
              </a:solidFill>
              <a:latin typeface="微软雅黑" panose="020B0503020204020204" charset="-122"/>
              <a:ea typeface="微软雅黑" panose="020B0503020204020204"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微软雅黑" panose="020B0503020204020204" charset="-122"/>
                <a:ea typeface="微软雅黑" panose="020B0503020204020204" charset="-122"/>
              </a:rPr>
              <a:t>历史</a:t>
            </a:r>
            <a:endParaRPr lang="zh-CN" altLang="en-US" sz="36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943610" y="1328420"/>
            <a:ext cx="1051877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第13课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清朝前中期的鼎盛与危机</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92250" y="55499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、康雍乾时期的君主专制</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421245" y="35750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20750" y="1148715"/>
            <a:ext cx="10228580" cy="53276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奏折制度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特点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迅速、机密。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作用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使皇帝能够更直接、广泛地获取信息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提高了决策效率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强化了对官僚机构的控制。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设军机处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设立原因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雍正时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为处理西北军务。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特点</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机构简单</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办事效率高</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保密性强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职责</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在皇帝直接监督下工作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日夜轮流值班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商议军情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起草或处理机要文书。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评价</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提高了政府的行政效率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标志着君主专制制度达到了顶峰。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9420" y="415925"/>
            <a:ext cx="11630660" cy="18910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文字狱与文化专制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目的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加强对思想的控制。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严重摧残文化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激化民族矛盾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禁锢思想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不利于思想文化发展。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68705" y="278384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、疆域的奠定</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91820" y="3598545"/>
            <a:ext cx="10424795" cy="22358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清朝疆域</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西跨葱岭</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西北达巴勒喀什池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北接西伯利亚</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东北至外兴安岭和库页岛</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东临太平洋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东南到台湾及其附属岛屿</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包括钓鱼岛、赤尾屿等</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南至南海诸岛</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西南抵喜马拉雅山脉。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96850"/>
            <a:ext cx="4727575" cy="55626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清朝经略边疆的措施</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489585" y="826135"/>
          <a:ext cx="10938510" cy="5850255"/>
        </p:xfrm>
        <a:graphic>
          <a:graphicData uri="http://schemas.openxmlformats.org/drawingml/2006/table">
            <a:tbl>
              <a:tblPr/>
              <a:tblGrid>
                <a:gridCol w="2202815"/>
                <a:gridCol w="4955540"/>
                <a:gridCol w="3780155"/>
              </a:tblGrid>
              <a:tr h="391795">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方位</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措施</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000" b="1" i="0">
                          <a:solidFill>
                            <a:srgbClr val="000000"/>
                          </a:solidFill>
                          <a:latin typeface="宋体" panose="02010600030101010101" pitchFamily="2" charset="-122"/>
                          <a:ea typeface="宋体" panose="02010600030101010101" pitchFamily="2" charset="-122"/>
                        </a:rPr>
                        <a:t>意义</a:t>
                      </a:r>
                      <a:endParaRPr lang="zh-CN" altLang="en-US" sz="20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923925">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东南</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台湾</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2000" b="0" i="0">
                          <a:solidFill>
                            <a:srgbClr val="000000"/>
                          </a:solidFill>
                          <a:latin typeface="宋体" panose="02010600030101010101" pitchFamily="2" charset="-122"/>
                          <a:ea typeface="宋体" panose="02010600030101010101" pitchFamily="2" charset="-122"/>
                        </a:rPr>
                        <a:t>1662</a:t>
                      </a:r>
                      <a:r>
                        <a:rPr lang="zh-CN" altLang="en-US" sz="2000" b="0" i="0">
                          <a:solidFill>
                            <a:srgbClr val="000000"/>
                          </a:solidFill>
                          <a:latin typeface="宋体" panose="02010600030101010101" pitchFamily="2" charset="-122"/>
                          <a:ea typeface="宋体" panose="02010600030101010101" pitchFamily="2" charset="-122"/>
                        </a:rPr>
                        <a:t>年，郑成功驱逐荷兰殖民者，收复台湾；</a:t>
                      </a:r>
                      <a:r>
                        <a:rPr lang="en-US" altLang="zh-CN" sz="2000" b="0" i="0">
                          <a:solidFill>
                            <a:srgbClr val="000000"/>
                          </a:solidFill>
                          <a:latin typeface="宋体" panose="02010600030101010101" pitchFamily="2" charset="-122"/>
                          <a:ea typeface="宋体" panose="02010600030101010101" pitchFamily="2" charset="-122"/>
                        </a:rPr>
                        <a:t>1684</a:t>
                      </a:r>
                      <a:r>
                        <a:rPr lang="zh-CN" altLang="en-US" sz="2000" b="0" i="0">
                          <a:solidFill>
                            <a:srgbClr val="000000"/>
                          </a:solidFill>
                          <a:latin typeface="宋体" panose="02010600030101010101" pitchFamily="2" charset="-122"/>
                          <a:ea typeface="宋体" panose="02010600030101010101" pitchFamily="2" charset="-122"/>
                        </a:rPr>
                        <a:t>年，清朝在台湾设府，</a:t>
                      </a:r>
                      <a:r>
                        <a:rPr lang="zh-CN" altLang="en-US" sz="2000" b="0" i="0">
                          <a:solidFill>
                            <a:srgbClr val="000000"/>
                          </a:solidFill>
                          <a:latin typeface="宋体" panose="02010600030101010101" pitchFamily="2" charset="-122"/>
                          <a:ea typeface="宋体" panose="02010600030101010101" pitchFamily="2" charset="-122"/>
                        </a:rPr>
                        <a:t>隶属福建省</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加强了台湾同祖国大陆的联系；巩固了祖国的东南海防；</a:t>
                      </a:r>
                      <a:r>
                        <a:rPr lang="zh-CN" altLang="en-US" sz="2000" b="0" i="0">
                          <a:solidFill>
                            <a:srgbClr val="000000"/>
                          </a:solidFill>
                          <a:latin typeface="宋体" panose="02010600030101010101" pitchFamily="2" charset="-122"/>
                          <a:ea typeface="宋体" panose="02010600030101010101" pitchFamily="2" charset="-122"/>
                        </a:rPr>
                        <a:t>推动了台湾的社会经济发展</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38860">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东北</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沙俄</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en-US" altLang="zh-CN" sz="2000" b="0" i="0">
                          <a:solidFill>
                            <a:srgbClr val="000000"/>
                          </a:solidFill>
                          <a:latin typeface="宋体" panose="02010600030101010101" pitchFamily="2" charset="-122"/>
                          <a:ea typeface="宋体" panose="02010600030101010101" pitchFamily="2" charset="-122"/>
                        </a:rPr>
                        <a:t>1689</a:t>
                      </a:r>
                      <a:r>
                        <a:rPr lang="zh-CN" altLang="en-US" sz="2000" b="0" i="0">
                          <a:solidFill>
                            <a:srgbClr val="000000"/>
                          </a:solidFill>
                          <a:latin typeface="宋体" panose="02010600030101010101" pitchFamily="2" charset="-122"/>
                          <a:ea typeface="宋体" panose="02010600030101010101" pitchFamily="2" charset="-122"/>
                        </a:rPr>
                        <a:t>年，中俄签订</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尼布楚条约</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从法律上确定黑龙江和乌苏里江流域包括库页岛在内的广大地区都是中国的领土</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条约签订后，基本上奠定了中国的版图</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，维护了中俄边界</a:t>
                      </a:r>
                      <a:r>
                        <a:rPr lang="en-US" altLang="zh-CN" sz="2000" b="0" i="0">
                          <a:solidFill>
                            <a:srgbClr val="000000"/>
                          </a:solidFill>
                          <a:latin typeface="宋体" panose="02010600030101010101" pitchFamily="2" charset="-122"/>
                          <a:ea typeface="宋体" panose="02010600030101010101" pitchFamily="2" charset="-122"/>
                        </a:rPr>
                        <a:t>170</a:t>
                      </a:r>
                      <a:r>
                        <a:rPr lang="zh-CN" altLang="en-US" sz="2000" b="0" i="0">
                          <a:solidFill>
                            <a:srgbClr val="000000"/>
                          </a:solidFill>
                          <a:latin typeface="宋体" panose="02010600030101010101" pitchFamily="2" charset="-122"/>
                          <a:ea typeface="宋体" panose="02010600030101010101" pitchFamily="2" charset="-122"/>
                        </a:rPr>
                        <a:t>多年的稳定</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038225">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西北</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蒙古和新疆</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蒙古：</a:t>
                      </a:r>
                      <a:r>
                        <a:rPr lang="en-US" altLang="zh-CN" sz="2000" b="0" i="0">
                          <a:solidFill>
                            <a:srgbClr val="000000"/>
                          </a:solidFill>
                          <a:latin typeface="宋体" panose="02010600030101010101" pitchFamily="2" charset="-122"/>
                          <a:ea typeface="宋体" panose="02010600030101010101" pitchFamily="2" charset="-122"/>
                        </a:rPr>
                        <a:t>1757</a:t>
                      </a:r>
                      <a:r>
                        <a:rPr lang="zh-CN" altLang="en-US" sz="2000" b="0" i="0">
                          <a:solidFill>
                            <a:srgbClr val="000000"/>
                          </a:solidFill>
                          <a:latin typeface="宋体" panose="02010600030101010101" pitchFamily="2" charset="-122"/>
                          <a:ea typeface="宋体" panose="02010600030101010101" pitchFamily="2" charset="-122"/>
                        </a:rPr>
                        <a:t>年平定准噶尔部，设立盟、旗；新疆：</a:t>
                      </a:r>
                      <a:r>
                        <a:rPr lang="zh-CN" altLang="en-US" sz="2000" b="0" i="0">
                          <a:solidFill>
                            <a:srgbClr val="000000"/>
                          </a:solidFill>
                          <a:latin typeface="宋体" panose="02010600030101010101" pitchFamily="2" charset="-122"/>
                          <a:ea typeface="宋体" panose="02010600030101010101" pitchFamily="2" charset="-122"/>
                        </a:rPr>
                        <a:t>平定大、小和卓兄弟叛乱，</a:t>
                      </a:r>
                      <a:r>
                        <a:rPr lang="en-US" altLang="zh-CN" sz="2000" b="0" i="0">
                          <a:solidFill>
                            <a:srgbClr val="000000"/>
                          </a:solidFill>
                          <a:latin typeface="宋体" panose="02010600030101010101" pitchFamily="2" charset="-122"/>
                          <a:ea typeface="宋体" panose="02010600030101010101" pitchFamily="2" charset="-122"/>
                        </a:rPr>
                        <a:t>1762</a:t>
                      </a:r>
                      <a:r>
                        <a:rPr lang="zh-CN" altLang="en-US" sz="2000" b="0" i="0">
                          <a:solidFill>
                            <a:srgbClr val="000000"/>
                          </a:solidFill>
                          <a:latin typeface="宋体" panose="02010600030101010101" pitchFamily="2" charset="-122"/>
                          <a:ea typeface="宋体" panose="02010600030101010101" pitchFamily="2" charset="-122"/>
                        </a:rPr>
                        <a:t>年委派伊犁将军总领军政事务</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保证了局势的稳定</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838325">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西南</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西藏</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顺治册封“达赖喇嘛”；康熙册封“班禅额尔德尼”；</a:t>
                      </a:r>
                      <a:r>
                        <a:rPr lang="en-US" altLang="zh-CN" sz="2000" b="0" i="0">
                          <a:solidFill>
                            <a:srgbClr val="000000"/>
                          </a:solidFill>
                          <a:latin typeface="宋体" panose="02010600030101010101" pitchFamily="2" charset="-122"/>
                          <a:ea typeface="宋体" panose="02010600030101010101" pitchFamily="2" charset="-122"/>
                        </a:rPr>
                        <a:t>1727</a:t>
                      </a:r>
                      <a:r>
                        <a:rPr lang="zh-CN" altLang="en-US" sz="2000" b="0" i="0">
                          <a:solidFill>
                            <a:srgbClr val="000000"/>
                          </a:solidFill>
                          <a:latin typeface="宋体" panose="02010600030101010101" pitchFamily="2" charset="-122"/>
                          <a:ea typeface="宋体" panose="02010600030101010101" pitchFamily="2" charset="-122"/>
                        </a:rPr>
                        <a:t>年，雍正设置驻藏大臣；</a:t>
                      </a:r>
                      <a:r>
                        <a:rPr lang="en-US" altLang="zh-CN" sz="2000" b="0" i="0">
                          <a:solidFill>
                            <a:srgbClr val="000000"/>
                          </a:solidFill>
                          <a:latin typeface="宋体" panose="02010600030101010101" pitchFamily="2" charset="-122"/>
                          <a:ea typeface="宋体" panose="02010600030101010101" pitchFamily="2" charset="-122"/>
                        </a:rPr>
                        <a:t>1793</a:t>
                      </a:r>
                      <a:r>
                        <a:rPr lang="zh-CN" altLang="en-US" sz="2000" b="0" i="0">
                          <a:solidFill>
                            <a:srgbClr val="000000"/>
                          </a:solidFill>
                          <a:latin typeface="宋体" panose="02010600030101010101" pitchFamily="2" charset="-122"/>
                          <a:ea typeface="宋体" panose="02010600030101010101" pitchFamily="2" charset="-122"/>
                        </a:rPr>
                        <a:t>年，乾隆颁布</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钦定西藏善后章程</a:t>
                      </a:r>
                      <a:r>
                        <a:rPr lang="en-US" altLang="zh-CN" sz="2000" b="0" i="0">
                          <a:solidFill>
                            <a:srgbClr val="000000"/>
                          </a:solidFill>
                          <a:latin typeface="宋体" panose="02010600030101010101" pitchFamily="2" charset="-122"/>
                          <a:ea typeface="宋体" panose="02010600030101010101" pitchFamily="2" charset="-122"/>
                        </a:rPr>
                        <a:t>》</a:t>
                      </a:r>
                      <a:r>
                        <a:rPr lang="zh-CN" altLang="en-US" sz="2000" b="0" i="0">
                          <a:solidFill>
                            <a:srgbClr val="000000"/>
                          </a:solidFill>
                          <a:latin typeface="宋体" panose="02010600030101010101" pitchFamily="2" charset="-122"/>
                          <a:ea typeface="宋体" panose="02010600030101010101" pitchFamily="2" charset="-122"/>
                        </a:rPr>
                        <a:t>，以法律形式明确和落实了中央政府对西藏的管辖权；</a:t>
                      </a:r>
                      <a:r>
                        <a:rPr lang="zh-CN" altLang="en-US" sz="2000" b="0" i="0">
                          <a:solidFill>
                            <a:srgbClr val="000000"/>
                          </a:solidFill>
                          <a:latin typeface="宋体" panose="02010600030101010101" pitchFamily="2" charset="-122"/>
                          <a:ea typeface="宋体" panose="02010600030101010101" pitchFamily="2" charset="-122"/>
                        </a:rPr>
                        <a:t>中央设立理藩院掌管蒙古族、藏族等民族事务</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保证了局势的稳定</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619125">
                <a:tc>
                  <a:txBody>
                    <a:bodyPr/>
                    <a:p>
                      <a:pPr algn="ctr" fontAlgn="ctr"/>
                      <a:r>
                        <a:rPr lang="zh-CN" altLang="en-US" sz="2000" b="0" i="0">
                          <a:solidFill>
                            <a:srgbClr val="000000"/>
                          </a:solidFill>
                          <a:latin typeface="宋体" panose="02010600030101010101" pitchFamily="2" charset="-122"/>
                          <a:ea typeface="宋体" panose="02010600030101010101" pitchFamily="2" charset="-122"/>
                        </a:rPr>
                        <a:t>西南民族聚居区</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雍正时，大规模改土归流，</a:t>
                      </a:r>
                      <a:r>
                        <a:rPr lang="zh-CN" altLang="en-US" sz="2000" b="0" i="0">
                          <a:solidFill>
                            <a:srgbClr val="000000"/>
                          </a:solidFill>
                          <a:latin typeface="宋体" panose="02010600030101010101" pitchFamily="2" charset="-122"/>
                          <a:ea typeface="宋体" panose="02010600030101010101" pitchFamily="2" charset="-122"/>
                        </a:rPr>
                        <a:t>逐步取消土司世袭制度</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000" b="0" i="0">
                          <a:solidFill>
                            <a:srgbClr val="000000"/>
                          </a:solidFill>
                          <a:latin typeface="宋体" panose="02010600030101010101" pitchFamily="2" charset="-122"/>
                          <a:ea typeface="宋体" panose="02010600030101010101" pitchFamily="2" charset="-122"/>
                        </a:rPr>
                        <a:t>保证了局势的稳定</a:t>
                      </a:r>
                      <a:endParaRPr lang="zh-CN" altLang="en-US" sz="20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540510" y="8401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、统治危机的初显</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655435" y="5048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54100" y="1609725"/>
            <a:ext cx="10481310" cy="3105150"/>
          </a:xfrm>
          <a:prstGeom prst="rect">
            <a:avLst/>
          </a:prstGeom>
          <a:noFill/>
        </p:spPr>
        <p:txBody>
          <a:bodyPr wrap="square" rtlCol="0">
            <a:noAutofit/>
          </a:bodyPr>
          <a:p>
            <a:pPr indent="457200" algn="just" fontAlgn="auto">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国内危机</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人口激增，社会矛盾激化；资源危机；生态危机；贫富差距；政治腐败。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外部危机</a:t>
            </a:r>
            <a:endParaRPr lang="zh-CN" altLang="en-US" sz="24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闭关锁国，</a:t>
            </a:r>
            <a:r>
              <a:rPr lang="zh-CN" altLang="en-US" sz="2400">
                <a:latin typeface="宋体" panose="02010600030101010101" pitchFamily="2" charset="-122"/>
                <a:ea typeface="宋体" panose="02010600030101010101" pitchFamily="2" charset="-122"/>
                <a:cs typeface="宋体" panose="02010600030101010101" pitchFamily="2" charset="-122"/>
              </a:rPr>
              <a:t>落后西方。</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501640"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11175" y="958215"/>
            <a:ext cx="11152505" cy="53136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以英国为首的西方列强在中国东南沿海频繁活动，要求扩大对外贸易，开拓中国市场。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2.清政府对策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只保留广州一处对外通商，“十三行”商人代为管理对外贸易事务；严格约束外商活动；禁止民间出海贸易。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3.影响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(1)积极影响：在一定程度上具有民族自卫和巩固封建统治的作用。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(2)消极影响：妨碍了海外市场的开拓，抑制了资本原始积累，阻碍了资本主义萌芽；中国与世界隔绝，</a:t>
            </a:r>
            <a:r>
              <a:rPr lang="zh-CN" altLang="en-US" sz="2400">
                <a:latin typeface="宋体" panose="02010600030101010101" pitchFamily="2" charset="-122"/>
                <a:ea typeface="宋体" panose="02010600030101010101" pitchFamily="2" charset="-122"/>
                <a:cs typeface="宋体" panose="02010600030101010101" pitchFamily="2" charset="-122"/>
              </a:rPr>
              <a:t>中国逐渐落后于世界潮流。</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004570" y="338455"/>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、清朝的闭关锁国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38860" y="1289685"/>
            <a:ext cx="1051877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第14课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明至清中叶的经济与文化</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73505" y="21463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、社会经济的发展与局限</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697980" y="4127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373505" y="942340"/>
            <a:ext cx="3413760" cy="63690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经济发展的表现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843280" y="4197350"/>
            <a:ext cx="11082655" cy="20847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经济局限的表现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zh-CN" altLang="en-US" sz="2400">
                <a:latin typeface="宋体" panose="02010600030101010101" pitchFamily="2" charset="-122"/>
                <a:ea typeface="宋体" panose="02010600030101010101" pitchFamily="2" charset="-122"/>
                <a:cs typeface="宋体" panose="02010600030101010101" pitchFamily="2" charset="-122"/>
              </a:rPr>
              <a:t>男耕女织、自给自足的传统小农经济占据压倒优势。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政治：日益僵化的专制统治，</a:t>
            </a:r>
            <a:r>
              <a:rPr lang="zh-CN" altLang="en-US" sz="2400">
                <a:latin typeface="宋体" panose="02010600030101010101" pitchFamily="2" charset="-122"/>
                <a:ea typeface="宋体" panose="02010600030101010101" pitchFamily="2" charset="-122"/>
                <a:cs typeface="宋体" panose="02010600030101010101" pitchFamily="2" charset="-122"/>
              </a:rPr>
              <a:t>压制和阻碍了社会的进步和转型。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5" name="表格 4"/>
          <p:cNvGraphicFramePr/>
          <p:nvPr>
            <p:custDataLst>
              <p:tags r:id="rId1"/>
            </p:custDataLst>
          </p:nvPr>
        </p:nvGraphicFramePr>
        <p:xfrm>
          <a:off x="966470" y="1722755"/>
          <a:ext cx="10050780" cy="2138680"/>
        </p:xfrm>
        <a:graphic>
          <a:graphicData uri="http://schemas.openxmlformats.org/drawingml/2006/table">
            <a:tbl>
              <a:tblPr/>
              <a:tblGrid>
                <a:gridCol w="1477645"/>
                <a:gridCol w="8573135"/>
              </a:tblGrid>
              <a:tr h="401320">
                <a:tc>
                  <a:txBody>
                    <a:bodyPr/>
                    <a:p>
                      <a:pPr marL="198120" indent="0" algn="l" eaLnBrk="0" fontAlgn="base">
                        <a:spcBef>
                          <a:spcPts val="500"/>
                        </a:spcBef>
                        <a:spcAft>
                          <a:spcPct val="0"/>
                        </a:spcAft>
                      </a:pPr>
                      <a:r>
                        <a:rPr lang="en-US" altLang="zh-CN" sz="2000" b="1">
                          <a:solidFill>
                            <a:srgbClr val="000000"/>
                          </a:solidFill>
                          <a:latin typeface="+mn-ea"/>
                        </a:rPr>
                        <a:t>  </a:t>
                      </a:r>
                      <a:r>
                        <a:rPr lang="zh-CN" sz="2000" b="1">
                          <a:solidFill>
                            <a:srgbClr val="000000"/>
                          </a:solidFill>
                          <a:latin typeface="+mn-ea"/>
                        </a:rPr>
                        <a:t>领域</a:t>
                      </a:r>
                      <a:endParaRPr lang="zh-CN" sz="20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2521585" indent="0" algn="l" eaLnBrk="0" fontAlgn="base">
                        <a:spcBef>
                          <a:spcPts val="500"/>
                        </a:spcBef>
                        <a:spcAft>
                          <a:spcPct val="0"/>
                        </a:spcAft>
                      </a:pPr>
                      <a:r>
                        <a:rPr lang="en-US" altLang="zh-CN" sz="2000" b="1">
                          <a:solidFill>
                            <a:srgbClr val="000000"/>
                          </a:solidFill>
                          <a:latin typeface="+mn-ea"/>
                        </a:rPr>
                        <a:t>        </a:t>
                      </a:r>
                      <a:r>
                        <a:rPr lang="zh-CN" sz="2000" b="1">
                          <a:solidFill>
                            <a:srgbClr val="000000"/>
                          </a:solidFill>
                          <a:latin typeface="+mn-ea"/>
                        </a:rPr>
                        <a:t>表现</a:t>
                      </a:r>
                      <a:endParaRPr lang="zh-CN" sz="2000" b="1">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441325">
                <a:tc>
                  <a:txBody>
                    <a:bodyPr/>
                    <a:p>
                      <a:pPr marL="196215" indent="0" algn="ctr" eaLnBrk="0" fontAlgn="base">
                        <a:lnSpc>
                          <a:spcPct val="100000"/>
                        </a:lnSpc>
                        <a:spcBef>
                          <a:spcPts val="500"/>
                        </a:spcBef>
                        <a:spcAft>
                          <a:spcPct val="0"/>
                        </a:spcAft>
                      </a:pPr>
                      <a:r>
                        <a:rPr lang="zh-CN" sz="2000">
                          <a:solidFill>
                            <a:srgbClr val="000000"/>
                          </a:solidFill>
                          <a:latin typeface="+mn-ea"/>
                        </a:rPr>
                        <a:t>农业</a:t>
                      </a:r>
                      <a:endParaRPr lang="zh-CN" sz="20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040" indent="0" algn="l" eaLnBrk="0" fontAlgn="base">
                        <a:spcBef>
                          <a:spcPts val="500"/>
                        </a:spcBef>
                        <a:spcAft>
                          <a:spcPct val="0"/>
                        </a:spcAft>
                      </a:pPr>
                      <a:r>
                        <a:rPr lang="zh-CN" sz="2000">
                          <a:solidFill>
                            <a:srgbClr val="000000"/>
                          </a:solidFill>
                          <a:latin typeface="+mn-ea"/>
                          <a:cs typeface="+mn-ea"/>
                        </a:rPr>
                        <a:t>玉米、甘薯等高产农作物推广种植</a:t>
                      </a:r>
                      <a:r>
                        <a:rPr lang="en-US" altLang="zh-CN" sz="2000">
                          <a:solidFill>
                            <a:srgbClr val="000000"/>
                          </a:solidFill>
                          <a:latin typeface="+mn-ea"/>
                          <a:cs typeface="+mn-ea"/>
                        </a:rPr>
                        <a:t>;</a:t>
                      </a:r>
                      <a:r>
                        <a:rPr lang="zh-CN" sz="2000">
                          <a:solidFill>
                            <a:srgbClr val="000000"/>
                          </a:solidFill>
                          <a:latin typeface="+mn-ea"/>
                          <a:cs typeface="+mn-ea"/>
                        </a:rPr>
                        <a:t>多种经营与经济作物种植的推广</a:t>
                      </a:r>
                      <a:endParaRPr lang="zh-CN" sz="20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14680">
                <a:tc>
                  <a:txBody>
                    <a:bodyPr/>
                    <a:p>
                      <a:pPr marL="132715" indent="0" algn="ctr" eaLnBrk="0" fontAlgn="base">
                        <a:lnSpc>
                          <a:spcPct val="100000"/>
                        </a:lnSpc>
                        <a:spcBef>
                          <a:spcPts val="1300"/>
                        </a:spcBef>
                        <a:spcAft>
                          <a:spcPct val="0"/>
                        </a:spcAft>
                      </a:pPr>
                      <a:r>
                        <a:rPr lang="zh-CN" sz="2000">
                          <a:solidFill>
                            <a:srgbClr val="000000"/>
                          </a:solidFill>
                          <a:latin typeface="+mn-ea"/>
                        </a:rPr>
                        <a:t>手工业</a:t>
                      </a:r>
                      <a:endParaRPr lang="zh-CN" sz="20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5405" indent="10160" algn="l" eaLnBrk="0" fontAlgn="base">
                        <a:spcBef>
                          <a:spcPts val="600"/>
                        </a:spcBef>
                        <a:spcAft>
                          <a:spcPct val="0"/>
                        </a:spcAft>
                      </a:pPr>
                      <a:r>
                        <a:rPr lang="zh-CN" sz="2000">
                          <a:solidFill>
                            <a:srgbClr val="000000"/>
                          </a:solidFill>
                          <a:latin typeface="+mn-ea"/>
                          <a:cs typeface="+mn-ea"/>
                        </a:rPr>
                        <a:t>明朝中后期出现资本主义萌芽</a:t>
                      </a:r>
                      <a:r>
                        <a:rPr lang="en-US" altLang="zh-CN" sz="2000">
                          <a:solidFill>
                            <a:srgbClr val="000000"/>
                          </a:solidFill>
                          <a:latin typeface="+mn-ea"/>
                          <a:cs typeface="+mn-ea"/>
                        </a:rPr>
                        <a:t>(</a:t>
                      </a:r>
                      <a:r>
                        <a:rPr lang="zh-CN" sz="2000">
                          <a:solidFill>
                            <a:srgbClr val="000000"/>
                          </a:solidFill>
                          <a:latin typeface="+mn-ea"/>
                          <a:cs typeface="+mn-ea"/>
                        </a:rPr>
                        <a:t>原因</a:t>
                      </a:r>
                      <a:r>
                        <a:rPr lang="zh-CN" altLang="en-US" sz="2000">
                          <a:solidFill>
                            <a:srgbClr val="000000"/>
                          </a:solidFill>
                          <a:latin typeface="+mn-ea"/>
                          <a:cs typeface="+mn-ea"/>
                        </a:rPr>
                        <a:t>：社会生产力和商品经济的发展；特征：</a:t>
                      </a:r>
                      <a:r>
                        <a:rPr lang="en-US" altLang="zh-CN" sz="2000">
                          <a:solidFill>
                            <a:srgbClr val="000000"/>
                          </a:solidFill>
                          <a:latin typeface="+mn-ea"/>
                          <a:cs typeface="+mn-ea"/>
                        </a:rPr>
                        <a:t>“</a:t>
                      </a:r>
                      <a:r>
                        <a:rPr lang="zh-CN" sz="2000">
                          <a:solidFill>
                            <a:srgbClr val="000000"/>
                          </a:solidFill>
                          <a:latin typeface="+mn-ea"/>
                          <a:cs typeface="+mn-ea"/>
                        </a:rPr>
                        <a:t>机户出资</a:t>
                      </a:r>
                      <a:r>
                        <a:rPr lang="en-US" altLang="zh-CN" sz="2000">
                          <a:solidFill>
                            <a:srgbClr val="000000"/>
                          </a:solidFill>
                          <a:latin typeface="+mn-ea"/>
                          <a:cs typeface="+mn-ea"/>
                        </a:rPr>
                        <a:t>,</a:t>
                      </a:r>
                      <a:r>
                        <a:rPr lang="zh-CN" altLang="en-US" sz="2000">
                          <a:solidFill>
                            <a:srgbClr val="000000"/>
                          </a:solidFill>
                          <a:latin typeface="+mn-ea"/>
                          <a:cs typeface="+mn-ea"/>
                        </a:rPr>
                        <a:t>机</a:t>
                      </a:r>
                      <a:r>
                        <a:rPr lang="zh-CN" sz="2000">
                          <a:solidFill>
                            <a:srgbClr val="000000"/>
                          </a:solidFill>
                          <a:latin typeface="+mn-ea"/>
                          <a:cs typeface="+mn-ea"/>
                        </a:rPr>
                        <a:t>工出力</a:t>
                      </a:r>
                      <a:r>
                        <a:rPr lang="zh-CN" altLang="en-US" sz="2000">
                          <a:solidFill>
                            <a:srgbClr val="000000"/>
                          </a:solidFill>
                          <a:latin typeface="+mn-ea"/>
                          <a:cs typeface="+mn-ea"/>
                        </a:rPr>
                        <a:t>”；</a:t>
                      </a:r>
                      <a:r>
                        <a:rPr lang="zh-CN" altLang="en-US" sz="2000">
                          <a:solidFill>
                            <a:srgbClr val="000000"/>
                          </a:solidFill>
                          <a:latin typeface="+mn-ea"/>
                          <a:cs typeface="+mn-ea"/>
                        </a:rPr>
                        <a:t>雇佣关系</a:t>
                      </a:r>
                      <a:r>
                        <a:rPr lang="en-US" altLang="zh-CN" sz="2000">
                          <a:solidFill>
                            <a:srgbClr val="000000"/>
                          </a:solidFill>
                          <a:latin typeface="+mn-ea"/>
                          <a:cs typeface="+mn-ea"/>
                        </a:rPr>
                        <a:t>)</a:t>
                      </a:r>
                      <a:endParaRPr lang="en-US" altLang="zh-CN" sz="20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81355">
                <a:tc>
                  <a:txBody>
                    <a:bodyPr/>
                    <a:p>
                      <a:pPr marL="199390" indent="0" algn="ctr" eaLnBrk="0" fontAlgn="base">
                        <a:lnSpc>
                          <a:spcPct val="100000"/>
                        </a:lnSpc>
                        <a:spcBef>
                          <a:spcPts val="1300"/>
                        </a:spcBef>
                        <a:spcAft>
                          <a:spcPct val="0"/>
                        </a:spcAft>
                      </a:pPr>
                      <a:r>
                        <a:rPr lang="zh-CN" sz="2000">
                          <a:solidFill>
                            <a:srgbClr val="000000"/>
                          </a:solidFill>
                          <a:latin typeface="+mn-ea"/>
                        </a:rPr>
                        <a:t>商业</a:t>
                      </a:r>
                      <a:endParaRPr lang="zh-CN" sz="20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5405" indent="16510" algn="l" eaLnBrk="0" fontAlgn="base">
                        <a:spcBef>
                          <a:spcPts val="500"/>
                        </a:spcBef>
                        <a:spcAft>
                          <a:spcPct val="0"/>
                        </a:spcAft>
                      </a:pPr>
                      <a:r>
                        <a:rPr lang="zh-CN" sz="2000">
                          <a:solidFill>
                            <a:srgbClr val="000000"/>
                          </a:solidFill>
                          <a:latin typeface="+mn-ea"/>
                          <a:cs typeface="+mn-ea"/>
                        </a:rPr>
                        <a:t>白银大量流入并实现货币化</a:t>
                      </a:r>
                      <a:r>
                        <a:rPr lang="zh-CN" altLang="en-US" sz="2000">
                          <a:solidFill>
                            <a:srgbClr val="000000"/>
                          </a:solidFill>
                          <a:latin typeface="+mn-ea"/>
                          <a:cs typeface="+mn-ea"/>
                        </a:rPr>
                        <a:t>；工商业市镇兴起；</a:t>
                      </a:r>
                      <a:r>
                        <a:rPr lang="en-US" altLang="zh-CN" sz="2000">
                          <a:solidFill>
                            <a:srgbClr val="000000"/>
                          </a:solidFill>
                          <a:latin typeface="+mn-ea"/>
                          <a:cs typeface="+mn-ea"/>
                        </a:rPr>
                        <a:t> </a:t>
                      </a:r>
                      <a:r>
                        <a:rPr lang="zh-CN" sz="2000">
                          <a:solidFill>
                            <a:srgbClr val="000000"/>
                          </a:solidFill>
                          <a:latin typeface="+mn-ea"/>
                          <a:cs typeface="+mn-ea"/>
                        </a:rPr>
                        <a:t>区域性商帮和会馆的出现</a:t>
                      </a:r>
                      <a:r>
                        <a:rPr lang="en-US" altLang="zh-CN" sz="2000">
                          <a:solidFill>
                            <a:srgbClr val="000000"/>
                          </a:solidFill>
                          <a:latin typeface="+mn-ea"/>
                          <a:cs typeface="+mn-ea"/>
                        </a:rPr>
                        <a:t>(</a:t>
                      </a:r>
                      <a:r>
                        <a:rPr lang="zh-CN" sz="2000">
                          <a:solidFill>
                            <a:srgbClr val="000000"/>
                          </a:solidFill>
                          <a:latin typeface="+mn-ea"/>
                          <a:cs typeface="+mn-ea"/>
                        </a:rPr>
                        <a:t>徽商、晋商</a:t>
                      </a:r>
                      <a:r>
                        <a:rPr lang="en-US" altLang="zh-CN" sz="2000">
                          <a:solidFill>
                            <a:srgbClr val="000000"/>
                          </a:solidFill>
                          <a:latin typeface="+mn-ea"/>
                          <a:cs typeface="+mn-ea"/>
                        </a:rPr>
                        <a:t>)</a:t>
                      </a:r>
                      <a:r>
                        <a:rPr lang="zh-CN" altLang="en-US" sz="2000">
                          <a:solidFill>
                            <a:srgbClr val="000000"/>
                          </a:solidFill>
                          <a:latin typeface="+mn-ea"/>
                          <a:cs typeface="+mn-ea"/>
                        </a:rPr>
                        <a:t>；</a:t>
                      </a:r>
                      <a:r>
                        <a:rPr lang="zh-CN" sz="2000">
                          <a:solidFill>
                            <a:srgbClr val="000000"/>
                          </a:solidFill>
                          <a:latin typeface="+mn-ea"/>
                          <a:cs typeface="+mn-ea"/>
                        </a:rPr>
                        <a:t>区域间长途贸易和大额贸易的发展</a:t>
                      </a:r>
                      <a:endParaRPr lang="zh-CN" sz="2000">
                        <a:solidFill>
                          <a:srgbClr val="000000"/>
                        </a:solidFill>
                        <a:latin typeface="+mn-ea"/>
                        <a:cs typeface="+mn-ea"/>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81735" y="49657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、思想领域的变化</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06603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9130" y="1168400"/>
            <a:ext cx="10580370" cy="53079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陆王心学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主张：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良知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就是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天理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致良知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核心理论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评价：强调主观能动性，激励人们奋发立志；以自己的内心为准则，又隐含一定的平等和叛逆色彩；</a:t>
            </a:r>
            <a:r>
              <a:rPr lang="zh-CN" altLang="en-US" sz="2400">
                <a:latin typeface="宋体" panose="02010600030101010101" pitchFamily="2" charset="-122"/>
                <a:ea typeface="宋体" panose="02010600030101010101" pitchFamily="2" charset="-122"/>
                <a:cs typeface="宋体" panose="02010600030101010101" pitchFamily="2" charset="-122"/>
              </a:rPr>
              <a:t>带有主观唯心主义倾向。</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明末清初早期民主思想</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明末清初早期民主思想家黄宗羲、顾炎武、王夫之都反对封建君主专制，具有一定的民主色彩，主张经世致用</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其中，黄宗羲严厉抨击君主专制制度，称专制帝王为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天下之大害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，还主张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工商皆本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；顾炎武的主张被后人概括为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天下兴亡，</a:t>
            </a:r>
            <a:r>
              <a:rPr lang="zh-CN" altLang="en-US" sz="2400">
                <a:latin typeface="宋体" panose="02010600030101010101" pitchFamily="2" charset="-122"/>
                <a:ea typeface="宋体" panose="02010600030101010101" pitchFamily="2" charset="-122"/>
                <a:cs typeface="宋体" panose="02010600030101010101" pitchFamily="2" charset="-122"/>
              </a:rPr>
              <a:t>匹夫有责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43635" y="33845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、文化与科技的发展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47306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00355" y="950595"/>
            <a:ext cx="11218545" cy="548449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小说与戏曲</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出现原因：</a:t>
            </a:r>
            <a:r>
              <a:rPr lang="zh-CN" altLang="en-US" sz="2400">
                <a:latin typeface="宋体" panose="02010600030101010101" pitchFamily="2" charset="-122"/>
                <a:ea typeface="宋体" panose="02010600030101010101" pitchFamily="2" charset="-122"/>
                <a:cs typeface="宋体" panose="02010600030101010101" pitchFamily="2" charset="-122"/>
              </a:rPr>
              <a:t>城市商品经济繁荣、社会娱乐活动丰富、文化知识进一步普及。</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代表：</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小说有施耐庵的《水浒传》、罗贯中的《三国志通俗演义》、吴承恩的《西游记》、吴敬梓的《儒林外史》、曹雪芹的《红楼梦》。</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戏曲代表作家有明朝汤显祖、清朝孔尚任等；昆曲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百戏之祖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、京剧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科技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传统科技：</a:t>
            </a:r>
            <a:r>
              <a:rPr lang="zh-CN" altLang="en-US" sz="2400">
                <a:latin typeface="宋体" panose="02010600030101010101" pitchFamily="2" charset="-122"/>
                <a:ea typeface="宋体" panose="02010600030101010101" pitchFamily="2" charset="-122"/>
                <a:cs typeface="宋体" panose="02010600030101010101" pitchFamily="2" charset="-122"/>
              </a:rPr>
              <a:t>李时珍的《本草纲目》、徐光启的《农政全书》、宋应星的《天工开物》、徐弘祖的《徐霞客游记》。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西学东渐（利玛窦等借助传播科学知识达到传教目的）</a:t>
            </a:r>
            <a:r>
              <a:rPr lang="zh-CN"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特征：经验总结性著作多；以实用科技为主；</a:t>
            </a:r>
            <a:r>
              <a:rPr lang="zh-CN" altLang="en-US" sz="2400">
                <a:latin typeface="宋体" panose="02010600030101010101" pitchFamily="2" charset="-122"/>
                <a:ea typeface="宋体" panose="02010600030101010101" pitchFamily="2" charset="-122"/>
                <a:cs typeface="宋体" panose="02010600030101010101" pitchFamily="2" charset="-122"/>
              </a:rPr>
              <a:t>西方近代科技传入。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643380" y="753110"/>
            <a:ext cx="9265285" cy="5628005"/>
          </a:xfrm>
          <a:prstGeom prst="rect">
            <a:avLst/>
          </a:prstGeom>
          <a:noFill/>
        </p:spPr>
        <p:txBody>
          <a:bodyPr wrap="square" rtlCol="0">
            <a:spAutoFit/>
            <a:scene3d>
              <a:camera prst="orthographicFront"/>
              <a:lightRig rig="threePt" dir="t"/>
            </a:scene3d>
          </a:bodyPr>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第二部分</a:t>
            </a:r>
            <a:r>
              <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 </a:t>
            </a:r>
            <a:endPar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课程达标训练</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30000"/>
              </a:lnSpc>
            </a:pPr>
            <a:r>
              <a:rPr lang="zh-CN" altLang="en-US" sz="6600" b="1">
                <a:latin typeface="微软雅黑" panose="020B0503020204020204" charset="-122"/>
                <a:ea typeface="微软雅黑" panose="020B0503020204020204" charset="-122"/>
                <a:cs typeface="微软雅黑" panose="020B0503020204020204" charset="-122"/>
                <a:sym typeface="+mn-ea"/>
              </a:rPr>
              <a:t>中外历史纲要（上）</a:t>
            </a:r>
            <a:endParaRPr lang="zh-CN" altLang="en-US" sz="6600" b="1">
              <a:latin typeface="微软雅黑" panose="020B0503020204020204" charset="-122"/>
              <a:ea typeface="微软雅黑" panose="020B0503020204020204" charset="-122"/>
              <a:cs typeface="微软雅黑" panose="020B0503020204020204" charset="-122"/>
            </a:endParaRPr>
          </a:p>
          <a:p>
            <a:pPr algn="ctr"/>
            <a:endParaRPr lang="zh-CN" altLang="en-US" sz="66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89915" y="874395"/>
            <a:ext cx="11012170" cy="4939030"/>
          </a:xfrm>
          <a:prstGeom prst="rect">
            <a:avLst/>
          </a:prstGeom>
          <a:noFill/>
        </p:spPr>
        <p:txBody>
          <a:bodyPr wrap="square" rtlCol="0">
            <a:sp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第五单元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晚清时期的内忧外患与救亡图存</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943610" y="1367155"/>
            <a:ext cx="1051877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第15课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两次鸦片战争</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572770" y="38100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19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世纪中期的世界与中国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91325" y="5397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2770" y="1263015"/>
            <a:ext cx="8007350" cy="744220"/>
          </a:xfrm>
          <a:prstGeom prst="rect">
            <a:avLst/>
          </a:prstGeom>
          <a:noFill/>
        </p:spPr>
        <p:txBody>
          <a:bodyPr wrap="square" rtlCol="0">
            <a:noAutofit/>
          </a:bodyPr>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鸦片战争前中英情况对比如下。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720090" y="2007235"/>
          <a:ext cx="10798810" cy="4293870"/>
        </p:xfrm>
        <a:graphic>
          <a:graphicData uri="http://schemas.openxmlformats.org/drawingml/2006/table">
            <a:tbl>
              <a:tblPr/>
              <a:tblGrid>
                <a:gridCol w="1871980"/>
                <a:gridCol w="4148455"/>
                <a:gridCol w="4778375"/>
              </a:tblGrid>
              <a:tr h="621030">
                <a:tc>
                  <a:txBody>
                    <a:bodyPr/>
                    <a:p>
                      <a:pPr marL="274955" indent="0" algn="l" eaLnBrk="0" fontAlgn="base">
                        <a:spcBef>
                          <a:spcPts val="500"/>
                        </a:spcBef>
                        <a:spcAft>
                          <a:spcPct val="0"/>
                        </a:spcAft>
                      </a:pPr>
                      <a:r>
                        <a:rPr lang="zh-CN" sz="2400" b="1">
                          <a:solidFill>
                            <a:srgbClr val="000000"/>
                          </a:solidFill>
                          <a:latin typeface="+mn-ea"/>
                        </a:rPr>
                        <a:t>国别</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78105" indent="0" algn="l" eaLnBrk="0" fontAlgn="base">
                        <a:spcBef>
                          <a:spcPts val="500"/>
                        </a:spcBef>
                        <a:spcAft>
                          <a:spcPct val="0"/>
                        </a:spcAft>
                      </a:pPr>
                      <a:r>
                        <a:rPr lang="zh-CN" sz="2400">
                          <a:solidFill>
                            <a:srgbClr val="000000"/>
                          </a:solidFill>
                          <a:latin typeface="+mn-ea"/>
                        </a:rPr>
                        <a:t>中国</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0" algn="l" eaLnBrk="0" fontAlgn="base">
                        <a:spcBef>
                          <a:spcPts val="500"/>
                        </a:spcBef>
                        <a:spcAft>
                          <a:spcPct val="0"/>
                        </a:spcAft>
                      </a:pPr>
                      <a:r>
                        <a:rPr lang="zh-CN" sz="2400">
                          <a:solidFill>
                            <a:srgbClr val="000000"/>
                          </a:solidFill>
                          <a:latin typeface="+mn-ea"/>
                        </a:rPr>
                        <a:t>英国</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23570">
                <a:tc>
                  <a:txBody>
                    <a:bodyPr/>
                    <a:p>
                      <a:pPr marL="132080" indent="0" algn="l" eaLnBrk="0" fontAlgn="base">
                        <a:spcBef>
                          <a:spcPts val="500"/>
                        </a:spcBef>
                        <a:spcAft>
                          <a:spcPct val="0"/>
                        </a:spcAft>
                      </a:pPr>
                      <a:r>
                        <a:rPr lang="zh-CN" sz="2400" b="1">
                          <a:solidFill>
                            <a:srgbClr val="000000"/>
                          </a:solidFill>
                          <a:latin typeface="+mn-ea"/>
                        </a:rPr>
                        <a:t>社会形态</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6040" indent="0" algn="l" eaLnBrk="0" fontAlgn="base">
                        <a:spcBef>
                          <a:spcPts val="500"/>
                        </a:spcBef>
                        <a:spcAft>
                          <a:spcPct val="0"/>
                        </a:spcAft>
                      </a:pPr>
                      <a:r>
                        <a:rPr lang="zh-CN" sz="2400">
                          <a:solidFill>
                            <a:srgbClr val="000000"/>
                          </a:solidFill>
                          <a:latin typeface="+mn-ea"/>
                        </a:rPr>
                        <a:t>封建社会</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2390" indent="0" algn="l" eaLnBrk="0" fontAlgn="base">
                        <a:spcBef>
                          <a:spcPts val="500"/>
                        </a:spcBef>
                        <a:spcAft>
                          <a:spcPct val="0"/>
                        </a:spcAft>
                      </a:pPr>
                      <a:r>
                        <a:rPr lang="zh-CN" sz="2400">
                          <a:solidFill>
                            <a:srgbClr val="000000"/>
                          </a:solidFill>
                          <a:latin typeface="+mn-ea"/>
                        </a:rPr>
                        <a:t>资本主义社会</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63955">
                <a:tc>
                  <a:txBody>
                    <a:bodyPr/>
                    <a:p>
                      <a:pPr marL="135255" indent="0" algn="l" eaLnBrk="0" fontAlgn="base">
                        <a:spcBef>
                          <a:spcPts val="600"/>
                        </a:spcBef>
                        <a:spcAft>
                          <a:spcPct val="0"/>
                        </a:spcAft>
                      </a:pPr>
                      <a:r>
                        <a:rPr lang="zh-CN" sz="2400" b="1">
                          <a:solidFill>
                            <a:srgbClr val="000000"/>
                          </a:solidFill>
                          <a:latin typeface="+mn-ea"/>
                        </a:rPr>
                        <a:t>经济基础</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90170" indent="0" algn="l" eaLnBrk="0" fontAlgn="base">
                        <a:spcBef>
                          <a:spcPts val="500"/>
                        </a:spcBef>
                        <a:spcAft>
                          <a:spcPct val="0"/>
                        </a:spcAft>
                      </a:pPr>
                      <a:r>
                        <a:rPr lang="zh-CN" sz="2400">
                          <a:solidFill>
                            <a:srgbClr val="000000"/>
                          </a:solidFill>
                          <a:latin typeface="+mn-ea"/>
                        </a:rPr>
                        <a:t>自给自足的自然经济占统治地位</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ts val="500"/>
                        </a:spcBef>
                        <a:spcAft>
                          <a:spcPct val="0"/>
                        </a:spcAft>
                      </a:pPr>
                      <a:r>
                        <a:rPr lang="zh-CN" sz="2400">
                          <a:solidFill>
                            <a:srgbClr val="000000"/>
                          </a:solidFill>
                          <a:latin typeface="+mn-ea"/>
                        </a:rPr>
                        <a:t>完成工业革命、资本主义经济迅速发展</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25475">
                <a:tc>
                  <a:txBody>
                    <a:bodyPr/>
                    <a:p>
                      <a:pPr marL="137795" indent="0" algn="l" eaLnBrk="0" fontAlgn="base">
                        <a:spcBef>
                          <a:spcPts val="600"/>
                        </a:spcBef>
                        <a:spcAft>
                          <a:spcPct val="0"/>
                        </a:spcAft>
                      </a:pPr>
                      <a:r>
                        <a:rPr lang="zh-CN" sz="2400" b="1">
                          <a:solidFill>
                            <a:srgbClr val="000000"/>
                          </a:solidFill>
                          <a:latin typeface="+mn-ea"/>
                        </a:rPr>
                        <a:t>军事力量</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4770" indent="0" algn="l" eaLnBrk="0" fontAlgn="base">
                        <a:spcBef>
                          <a:spcPts val="600"/>
                        </a:spcBef>
                        <a:spcAft>
                          <a:spcPct val="0"/>
                        </a:spcAft>
                      </a:pPr>
                      <a:r>
                        <a:rPr lang="zh-CN" sz="2400">
                          <a:solidFill>
                            <a:srgbClr val="000000"/>
                          </a:solidFill>
                          <a:latin typeface="+mn-ea"/>
                          <a:cs typeface="+mn-ea"/>
                        </a:rPr>
                        <a:t>装备陈旧</a:t>
                      </a:r>
                      <a:r>
                        <a:rPr lang="zh-CN" altLang="en-US" sz="2400">
                          <a:solidFill>
                            <a:srgbClr val="000000"/>
                          </a:solidFill>
                          <a:latin typeface="+mn-ea"/>
                          <a:cs typeface="+mn-ea"/>
                        </a:rPr>
                        <a:t> </a:t>
                      </a:r>
                      <a:r>
                        <a:rPr lang="en-US" altLang="zh-CN" sz="2400">
                          <a:solidFill>
                            <a:srgbClr val="000000"/>
                          </a:solidFill>
                          <a:latin typeface="+mn-ea"/>
                          <a:cs typeface="+mn-ea"/>
                        </a:rPr>
                        <a:t>,</a:t>
                      </a:r>
                      <a:r>
                        <a:rPr lang="zh-CN" sz="2400">
                          <a:solidFill>
                            <a:srgbClr val="000000"/>
                          </a:solidFill>
                          <a:latin typeface="+mn-ea"/>
                          <a:cs typeface="+mn-ea"/>
                        </a:rPr>
                        <a:t>素质低下</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ts val="600"/>
                        </a:spcBef>
                        <a:spcAft>
                          <a:spcPct val="0"/>
                        </a:spcAft>
                      </a:pPr>
                      <a:r>
                        <a:rPr lang="zh-CN" sz="2400">
                          <a:solidFill>
                            <a:srgbClr val="000000"/>
                          </a:solidFill>
                          <a:latin typeface="+mn-ea"/>
                          <a:cs typeface="+mn-ea"/>
                        </a:rPr>
                        <a:t>船坚炮利</a:t>
                      </a:r>
                      <a:r>
                        <a:rPr lang="zh-CN" altLang="en-US" sz="2400">
                          <a:solidFill>
                            <a:srgbClr val="000000"/>
                          </a:solidFill>
                          <a:latin typeface="+mn-ea"/>
                          <a:cs typeface="+mn-ea"/>
                        </a:rPr>
                        <a:t> </a:t>
                      </a:r>
                      <a:r>
                        <a:rPr lang="en-US" altLang="zh-CN" sz="2400">
                          <a:solidFill>
                            <a:srgbClr val="000000"/>
                          </a:solidFill>
                          <a:latin typeface="+mn-ea"/>
                          <a:cs typeface="+mn-ea"/>
                        </a:rPr>
                        <a:t>,</a:t>
                      </a:r>
                      <a:r>
                        <a:rPr lang="zh-CN" sz="2400">
                          <a:solidFill>
                            <a:srgbClr val="000000"/>
                          </a:solidFill>
                          <a:latin typeface="+mn-ea"/>
                          <a:cs typeface="+mn-ea"/>
                        </a:rPr>
                        <a:t>战斗力强</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24205">
                <a:tc>
                  <a:txBody>
                    <a:bodyPr/>
                    <a:p>
                      <a:pPr marL="132080" indent="0" algn="l" eaLnBrk="0" fontAlgn="base">
                        <a:spcBef>
                          <a:spcPts val="600"/>
                        </a:spcBef>
                        <a:spcAft>
                          <a:spcPct val="0"/>
                        </a:spcAft>
                      </a:pPr>
                      <a:r>
                        <a:rPr lang="zh-CN" sz="2400" b="1">
                          <a:solidFill>
                            <a:srgbClr val="000000"/>
                          </a:solidFill>
                          <a:latin typeface="+mn-ea"/>
                        </a:rPr>
                        <a:t>对外政策</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73025" indent="0" algn="l" eaLnBrk="0" fontAlgn="base">
                        <a:spcBef>
                          <a:spcPts val="600"/>
                        </a:spcBef>
                        <a:spcAft>
                          <a:spcPct val="0"/>
                        </a:spcAft>
                      </a:pPr>
                      <a:r>
                        <a:rPr lang="zh-CN" sz="2400">
                          <a:solidFill>
                            <a:srgbClr val="000000"/>
                          </a:solidFill>
                          <a:latin typeface="+mn-ea"/>
                          <a:cs typeface="+mn-ea"/>
                        </a:rPr>
                        <a:t>闭关自守</a:t>
                      </a:r>
                      <a:r>
                        <a:rPr lang="zh-CN" altLang="en-US" sz="2400">
                          <a:solidFill>
                            <a:srgbClr val="000000"/>
                          </a:solidFill>
                          <a:latin typeface="+mn-ea"/>
                          <a:cs typeface="+mn-ea"/>
                        </a:rPr>
                        <a:t> </a:t>
                      </a:r>
                      <a:r>
                        <a:rPr lang="en-US" altLang="zh-CN" sz="2400">
                          <a:solidFill>
                            <a:srgbClr val="000000"/>
                          </a:solidFill>
                          <a:latin typeface="+mn-ea"/>
                          <a:cs typeface="+mn-ea"/>
                        </a:rPr>
                        <a:t>,</a:t>
                      </a:r>
                      <a:r>
                        <a:rPr lang="zh-CN" sz="2400">
                          <a:solidFill>
                            <a:srgbClr val="000000"/>
                          </a:solidFill>
                          <a:latin typeface="+mn-ea"/>
                          <a:cs typeface="+mn-ea"/>
                        </a:rPr>
                        <a:t>被动</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850" indent="0" algn="l" eaLnBrk="0" fontAlgn="base">
                        <a:spcBef>
                          <a:spcPts val="600"/>
                        </a:spcBef>
                        <a:spcAft>
                          <a:spcPct val="0"/>
                        </a:spcAft>
                      </a:pPr>
                      <a:r>
                        <a:rPr lang="zh-CN" sz="2400">
                          <a:solidFill>
                            <a:srgbClr val="000000"/>
                          </a:solidFill>
                          <a:latin typeface="+mn-ea"/>
                          <a:cs typeface="+mn-ea"/>
                        </a:rPr>
                        <a:t>殖民扩张</a:t>
                      </a:r>
                      <a:r>
                        <a:rPr lang="zh-CN" altLang="en-US" sz="2400">
                          <a:solidFill>
                            <a:srgbClr val="000000"/>
                          </a:solidFill>
                          <a:latin typeface="+mn-ea"/>
                          <a:cs typeface="+mn-ea"/>
                        </a:rPr>
                        <a:t> </a:t>
                      </a:r>
                      <a:r>
                        <a:rPr lang="en-US" altLang="zh-CN" sz="2400">
                          <a:solidFill>
                            <a:srgbClr val="000000"/>
                          </a:solidFill>
                          <a:latin typeface="+mn-ea"/>
                          <a:cs typeface="+mn-ea"/>
                        </a:rPr>
                        <a:t>,</a:t>
                      </a:r>
                      <a:r>
                        <a:rPr lang="zh-CN" sz="2400">
                          <a:solidFill>
                            <a:srgbClr val="000000"/>
                          </a:solidFill>
                          <a:latin typeface="+mn-ea"/>
                          <a:cs typeface="+mn-ea"/>
                        </a:rPr>
                        <a:t>主动</a:t>
                      </a:r>
                      <a:endParaRPr lang="zh-CN"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35635">
                <a:tc>
                  <a:txBody>
                    <a:bodyPr/>
                    <a:p>
                      <a:pPr marL="145415" indent="0" algn="l" eaLnBrk="0" fontAlgn="base">
                        <a:spcBef>
                          <a:spcPts val="600"/>
                        </a:spcBef>
                        <a:spcAft>
                          <a:spcPct val="0"/>
                        </a:spcAft>
                      </a:pPr>
                      <a:r>
                        <a:rPr lang="zh-CN" sz="2400" b="1">
                          <a:solidFill>
                            <a:srgbClr val="000000"/>
                          </a:solidFill>
                          <a:latin typeface="+mn-ea"/>
                        </a:rPr>
                        <a:t>中英贸易</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p>
                      <a:pPr marL="75565" indent="0" algn="l" eaLnBrk="0" fontAlgn="base">
                        <a:spcBef>
                          <a:spcPts val="600"/>
                        </a:spcBef>
                        <a:spcAft>
                          <a:spcPct val="0"/>
                        </a:spcAft>
                      </a:pPr>
                      <a:r>
                        <a:rPr lang="zh-CN" sz="2400">
                          <a:solidFill>
                            <a:srgbClr val="000000"/>
                          </a:solidFill>
                          <a:latin typeface="+mn-ea"/>
                        </a:rPr>
                        <a:t>出超</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9215" indent="0" algn="l" eaLnBrk="0" fontAlgn="base">
                        <a:spcBef>
                          <a:spcPts val="600"/>
                        </a:spcBef>
                        <a:spcAft>
                          <a:spcPct val="0"/>
                        </a:spcAft>
                      </a:pPr>
                      <a:r>
                        <a:rPr lang="zh-CN" sz="2400">
                          <a:solidFill>
                            <a:srgbClr val="000000"/>
                          </a:solidFill>
                          <a:latin typeface="+mn-ea"/>
                        </a:rPr>
                        <a:t>入超</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98220" y="58102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、两次鸦片战争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64947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3570" y="1226185"/>
            <a:ext cx="10636250" cy="477647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鸦片战争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根本原因是完成工业革命后的英国，要把中国变为其商品销售市场和原料产地。</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直接原因是林则徐虎门销烟（表明了清政府禁烟的决心）。</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战争进程：</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1840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月，英国远征军总司令懿律率军开进广州海口，发动侵略战争。</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清政府组织了抵抗，这场反击英国侵略的战争，以清政府的失败而告终。</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altLang="zh-CN" sz="2400">
                <a:latin typeface="宋体" panose="02010600030101010101" pitchFamily="2" charset="-122"/>
                <a:ea typeface="宋体" panose="02010600030101010101" pitchFamily="2" charset="-122"/>
                <a:cs typeface="宋体" panose="02010600030101010101" pitchFamily="2" charset="-122"/>
              </a:rPr>
              <a:t>1842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29</a:t>
            </a:r>
            <a:r>
              <a:rPr lang="zh-CN" altLang="en-US" sz="2400">
                <a:latin typeface="宋体" panose="02010600030101010101" pitchFamily="2" charset="-122"/>
                <a:ea typeface="宋体" panose="02010600030101010101" pitchFamily="2" charset="-122"/>
                <a:cs typeface="宋体" panose="02010600030101010101" pitchFamily="2" charset="-122"/>
              </a:rPr>
              <a:t>日，清政府被迫签订中英《南京条约》。</a:t>
            </a:r>
            <a:r>
              <a:rPr lang="en-US" altLang="zh-CN" sz="2400">
                <a:latin typeface="宋体" panose="02010600030101010101" pitchFamily="2" charset="-122"/>
                <a:ea typeface="宋体" panose="02010600030101010101" pitchFamily="2" charset="-122"/>
                <a:cs typeface="宋体" panose="02010600030101010101" pitchFamily="2" charset="-122"/>
              </a:rPr>
              <a:t>1843</a:t>
            </a:r>
            <a:r>
              <a:rPr lang="zh-CN" altLang="en-US" sz="2400">
                <a:latin typeface="宋体" panose="02010600030101010101" pitchFamily="2" charset="-122"/>
                <a:ea typeface="宋体" panose="02010600030101010101" pitchFamily="2" charset="-122"/>
                <a:cs typeface="宋体" panose="02010600030101010101" pitchFamily="2" charset="-122"/>
              </a:rPr>
              <a:t>年，清政府又与英国签订《虎门条约》。</a:t>
            </a:r>
            <a:r>
              <a:rPr lang="en-US" altLang="zh-CN" sz="2400">
                <a:latin typeface="宋体" panose="02010600030101010101" pitchFamily="2" charset="-122"/>
                <a:ea typeface="宋体" panose="02010600030101010101" pitchFamily="2" charset="-122"/>
                <a:cs typeface="宋体" panose="02010600030101010101" pitchFamily="2" charset="-122"/>
              </a:rPr>
              <a:t>1844</a:t>
            </a:r>
            <a:r>
              <a:rPr lang="zh-CN" altLang="en-US" sz="2400">
                <a:latin typeface="宋体" panose="02010600030101010101" pitchFamily="2" charset="-122"/>
                <a:ea typeface="宋体" panose="02010600030101010101" pitchFamily="2" charset="-122"/>
                <a:cs typeface="宋体" panose="02010600030101010101" pitchFamily="2" charset="-122"/>
              </a:rPr>
              <a:t>年，美国、法国分别迫使清政府签订《望厦条约》和《黄埔条约》。</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92150" y="1000125"/>
            <a:ext cx="10633710" cy="44818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《南京条约》是中国近代史上第一个丧权辱国的不平等条约，中国被迫割让香港岛、赔款</a:t>
            </a:r>
            <a:r>
              <a:rPr lang="en-US" altLang="zh-CN" sz="2400">
                <a:latin typeface="宋体" panose="02010600030101010101" pitchFamily="2" charset="-122"/>
                <a:ea typeface="宋体" panose="02010600030101010101" pitchFamily="2" charset="-122"/>
                <a:cs typeface="宋体" panose="02010600030101010101" pitchFamily="2" charset="-122"/>
              </a:rPr>
              <a:t>2100</a:t>
            </a:r>
            <a:r>
              <a:rPr lang="zh-CN" altLang="en-US" sz="2400">
                <a:latin typeface="宋体" panose="02010600030101010101" pitchFamily="2" charset="-122"/>
                <a:ea typeface="宋体" panose="02010600030101010101" pitchFamily="2" charset="-122"/>
                <a:cs typeface="宋体" panose="02010600030101010101" pitchFamily="2" charset="-122"/>
              </a:rPr>
              <a:t>万银元、接受协定关税以及开放五口通商等。</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通过这些条约，英、美、法三国从中国获得了协定关税、领事裁判权、片面最惠国待遇以及通商口岸传教权等。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《南京条约》等一批不平等条约的签订，长期影响了近代中国历史的进程，鸦片战争由此成为中国近代史的开端。</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失败原因：</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根本原因是腐朽的封建制度无法抵抗先进的资本主义制度。</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客观原因是军事技术和武器装备落后。</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主观原因是清政府腐败无能，统治集团内部战和不定、</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指挥失当。</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9760" y="236855"/>
            <a:ext cx="10899140" cy="62915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第二次鸦片战争（第一次鸦片战争的继续和扩大）</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根本原因是英国等侵略者为进一步打开中国市场</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直接原因是英国要求修约，</a:t>
            </a:r>
            <a:r>
              <a:rPr lang="zh-CN" altLang="en-US" sz="2400">
                <a:latin typeface="宋体" panose="02010600030101010101" pitchFamily="2" charset="-122"/>
                <a:ea typeface="宋体" panose="02010600030101010101" pitchFamily="2" charset="-122"/>
                <a:cs typeface="宋体" panose="02010600030101010101" pitchFamily="2" charset="-122"/>
              </a:rPr>
              <a:t>被清政府拒绝。</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战争进程及结果：</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1856</a:t>
            </a:r>
            <a:r>
              <a:rPr lang="zh-CN" altLang="en-US" sz="2400">
                <a:latin typeface="宋体" panose="02010600030101010101" pitchFamily="2" charset="-122"/>
                <a:ea typeface="宋体" panose="02010600030101010101" pitchFamily="2" charset="-122"/>
                <a:cs typeface="宋体" panose="02010600030101010101" pitchFamily="2" charset="-122"/>
              </a:rPr>
              <a:t>年，英、法两国对中国发动了第二次鸦片战争，美、俄两国以调停人面目出现</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1858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zh-CN" altLang="en-US" sz="2400">
                <a:latin typeface="宋体" panose="02010600030101010101" pitchFamily="2" charset="-122"/>
                <a:ea typeface="宋体" panose="02010600030101010101" pitchFamily="2" charset="-122"/>
                <a:cs typeface="宋体" panose="02010600030101010101" pitchFamily="2" charset="-122"/>
              </a:rPr>
              <a:t>清政府被迫分别与英、法、美、俄四国签订《天津条约》。</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1860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月，英法联军抢劫、焚毁圆明园后，进入北京城，</a:t>
            </a:r>
            <a:r>
              <a:rPr lang="zh-CN" altLang="en-US" sz="2400">
                <a:latin typeface="宋体" panose="02010600030101010101" pitchFamily="2" charset="-122"/>
                <a:ea typeface="宋体" panose="02010600030101010101" pitchFamily="2" charset="-122"/>
                <a:cs typeface="宋体" panose="02010600030101010101" pitchFamily="2" charset="-122"/>
              </a:rPr>
              <a:t>清政府被迫与英、法两国签订《北京条约》。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英、法获取了割地、赔款、开放通商口岸以及内河航行权等大量权益。</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实现了鸦片贸易合法化。</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俄国抢占中国东北</a:t>
            </a:r>
            <a:r>
              <a:rPr lang="en-US" altLang="zh-CN" sz="2400">
                <a:latin typeface="宋体" panose="02010600030101010101" pitchFamily="2" charset="-122"/>
                <a:ea typeface="宋体" panose="02010600030101010101" pitchFamily="2" charset="-122"/>
                <a:cs typeface="宋体" panose="02010600030101010101" pitchFamily="2" charset="-122"/>
              </a:rPr>
              <a:t>100</a:t>
            </a:r>
            <a:r>
              <a:rPr lang="zh-CN" altLang="en-US" sz="2400">
                <a:latin typeface="宋体" panose="02010600030101010101" pitchFamily="2" charset="-122"/>
                <a:ea typeface="宋体" panose="02010600030101010101" pitchFamily="2" charset="-122"/>
                <a:cs typeface="宋体" panose="02010600030101010101" pitchFamily="2" charset="-122"/>
              </a:rPr>
              <a:t>余万平方千米的中国土地。</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中国的独立、主权和领土完整受到了严重侵犯，</a:t>
            </a:r>
            <a:r>
              <a:rPr lang="zh-CN" altLang="en-US" sz="2400">
                <a:latin typeface="宋体" panose="02010600030101010101" pitchFamily="2" charset="-122"/>
                <a:ea typeface="宋体" panose="02010600030101010101" pitchFamily="2" charset="-122"/>
                <a:cs typeface="宋体" panose="02010600030101010101" pitchFamily="2" charset="-122"/>
              </a:rPr>
              <a:t>中国从一个独立的封建社会逐渐沦为半殖民地半封建社会。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78535" y="292100"/>
            <a:ext cx="477456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、开眼看世界</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4035" y="819785"/>
            <a:ext cx="10887710" cy="26098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清朝统治阶级高层的封闭、愚昧与腐朽。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主要目的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维护清政府的封建统治</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而不是要改变政治制度。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代表人物及活动</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69925" y="3548380"/>
          <a:ext cx="10848975" cy="3085465"/>
        </p:xfrm>
        <a:graphic>
          <a:graphicData uri="http://schemas.openxmlformats.org/drawingml/2006/table">
            <a:tbl>
              <a:tblPr/>
              <a:tblGrid>
                <a:gridCol w="1322705"/>
                <a:gridCol w="6264910"/>
                <a:gridCol w="3261360"/>
              </a:tblGrid>
              <a:tr h="387985">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代表人物</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活动</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a:txBody>
                    <a:bodyPr/>
                    <a:p>
                      <a:pPr algn="ctr" fontAlgn="ctr"/>
                      <a:r>
                        <a:rPr lang="zh-CN" altLang="en-US" sz="2400" b="1" i="0">
                          <a:solidFill>
                            <a:srgbClr val="000000"/>
                          </a:solidFill>
                          <a:latin typeface="宋体" panose="02010600030101010101" pitchFamily="2" charset="-122"/>
                          <a:ea typeface="宋体" panose="02010600030101010101" pitchFamily="2" charset="-122"/>
                        </a:rPr>
                        <a:t>共同主张</a:t>
                      </a:r>
                      <a:endParaRPr lang="zh-CN" altLang="en-US" sz="24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r>
              <a:tr h="1106805">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林则徐</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在广州开办译馆，收集有关西洋各国的消息情报和国际知识，包括国际法知识，</a:t>
                      </a:r>
                      <a:r>
                        <a:rPr lang="zh-CN" altLang="en-US" sz="2400" b="0" i="0">
                          <a:solidFill>
                            <a:srgbClr val="000000"/>
                          </a:solidFill>
                          <a:latin typeface="宋体" panose="02010600030101010101" pitchFamily="2" charset="-122"/>
                          <a:ea typeface="宋体" panose="02010600030101010101" pitchFamily="2" charset="-122"/>
                        </a:rPr>
                        <a:t>汇译成</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四洲志</a:t>
                      </a:r>
                      <a:r>
                        <a:rPr lang="en-US" altLang="zh-CN" sz="2400" b="0" i="0">
                          <a:solidFill>
                            <a:srgbClr val="000000"/>
                          </a:solidFill>
                          <a:latin typeface="宋体" panose="02010600030101010101" pitchFamily="2" charset="-122"/>
                          <a:ea typeface="宋体" panose="02010600030101010101" pitchFamily="2" charset="-122"/>
                        </a:rPr>
                        <a:t>》</a:t>
                      </a:r>
                      <a:endParaRPr lang="en-US" altLang="zh-CN"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rowSpan="3">
                  <a:txBody>
                    <a:bodyPr/>
                    <a:p>
                      <a:pPr algn="l" fontAlgn="ctr"/>
                      <a:r>
                        <a:rPr lang="zh-CN" altLang="en-US" sz="2400" b="0" i="0">
                          <a:solidFill>
                            <a:srgbClr val="000000"/>
                          </a:solidFill>
                          <a:latin typeface="宋体" panose="02010600030101010101" pitchFamily="2" charset="-122"/>
                          <a:ea typeface="宋体" panose="02010600030101010101" pitchFamily="2" charset="-122"/>
                        </a:rPr>
                        <a:t>初步提出向西方学习以求自强的主张</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1127125">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魏源</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just" fontAlgn="ctr"/>
                      <a:r>
                        <a:rPr lang="zh-CN" altLang="en-US" sz="2400" b="0" i="0">
                          <a:solidFill>
                            <a:srgbClr val="000000"/>
                          </a:solidFill>
                          <a:latin typeface="宋体" panose="02010600030101010101" pitchFamily="2" charset="-122"/>
                          <a:ea typeface="宋体" panose="02010600030101010101" pitchFamily="2" charset="-122"/>
                        </a:rPr>
                        <a:t>收集外国史地知识</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编成</a:t>
                      </a:r>
                      <a:r>
                        <a:rPr lang="en-US" altLang="zh-CN" sz="2400" b="0" i="0">
                          <a:solidFill>
                            <a:srgbClr val="000000"/>
                          </a:solidFill>
                          <a:latin typeface="宋体" panose="02010600030101010101" pitchFamily="2" charset="-122"/>
                          <a:ea typeface="宋体" panose="02010600030101010101" pitchFamily="2" charset="-122"/>
                        </a:rPr>
                        <a:t>《 </a:t>
                      </a:r>
                      <a:r>
                        <a:rPr lang="zh-CN" altLang="en-US" sz="2400" b="0" i="0">
                          <a:solidFill>
                            <a:srgbClr val="000000"/>
                          </a:solidFill>
                          <a:latin typeface="宋体" panose="02010600030101010101" pitchFamily="2" charset="-122"/>
                          <a:ea typeface="宋体" panose="02010600030101010101" pitchFamily="2" charset="-122"/>
                        </a:rPr>
                        <a:t>海国图志</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一书</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被誉为了解外国知识的“百科全书”</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书中提出了“师夷之长技以制夷”的思想</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r>
              <a:tr h="463550">
                <a:tc>
                  <a:txBody>
                    <a:bodyPr/>
                    <a:p>
                      <a:pPr algn="ctr" fontAlgn="ctr"/>
                      <a:r>
                        <a:rPr lang="zh-CN" altLang="en-US" sz="2400" b="0" i="0">
                          <a:solidFill>
                            <a:srgbClr val="000000"/>
                          </a:solidFill>
                          <a:latin typeface="宋体" panose="02010600030101010101" pitchFamily="2" charset="-122"/>
                          <a:ea typeface="宋体" panose="02010600030101010101" pitchFamily="2" charset="-122"/>
                        </a:rPr>
                        <a:t>徐继畲</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2400" b="0" i="0">
                          <a:solidFill>
                            <a:srgbClr val="000000"/>
                          </a:solidFill>
                          <a:latin typeface="宋体" panose="02010600030101010101" pitchFamily="2" charset="-122"/>
                          <a:ea typeface="宋体" panose="02010600030101010101" pitchFamily="2" charset="-122"/>
                        </a:rPr>
                        <a:t>撰成</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瀛寰志略</a:t>
                      </a:r>
                      <a:r>
                        <a:rPr lang="en-US" altLang="zh-CN" sz="2400" b="0" i="0">
                          <a:solidFill>
                            <a:srgbClr val="000000"/>
                          </a:solidFill>
                          <a:latin typeface="宋体" panose="02010600030101010101" pitchFamily="2" charset="-122"/>
                          <a:ea typeface="宋体" panose="02010600030101010101" pitchFamily="2" charset="-122"/>
                        </a:rPr>
                        <a:t>》</a:t>
                      </a:r>
                      <a:r>
                        <a:rPr lang="zh-CN" altLang="en-US" sz="2400" b="0" i="0">
                          <a:solidFill>
                            <a:srgbClr val="000000"/>
                          </a:solidFill>
                          <a:latin typeface="宋体" panose="02010600030101010101" pitchFamily="2" charset="-122"/>
                          <a:ea typeface="宋体" panose="02010600030101010101" pitchFamily="2" charset="-122"/>
                        </a:rPr>
                        <a:t>一书</a:t>
                      </a:r>
                      <a:endParaRPr lang="zh-CN" altLang="en-US" sz="24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847725" y="943610"/>
            <a:ext cx="10518775"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第16课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国家出路的探索与列强侵略的加剧</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75690" y="532765"/>
            <a:ext cx="411607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、太平天国运动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268085" y="43370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13080" y="1216025"/>
            <a:ext cx="10866755" cy="46685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外因：外国资本主义的侵略，</a:t>
            </a:r>
            <a:r>
              <a:rPr lang="zh-CN" altLang="en-US" sz="2400">
                <a:latin typeface="宋体" panose="02010600030101010101" pitchFamily="2" charset="-122"/>
                <a:ea typeface="宋体" panose="02010600030101010101" pitchFamily="2" charset="-122"/>
                <a:cs typeface="宋体" panose="02010600030101010101" pitchFamily="2" charset="-122"/>
              </a:rPr>
              <a:t>民族矛盾导致阶级矛盾激化。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内因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清政府腐败统治，</a:t>
            </a:r>
            <a:r>
              <a:rPr lang="zh-CN" altLang="en-US" sz="2400">
                <a:latin typeface="宋体" panose="02010600030101010101" pitchFamily="2" charset="-122"/>
                <a:ea typeface="宋体" panose="02010600030101010101" pitchFamily="2" charset="-122"/>
                <a:cs typeface="宋体" panose="02010600030101010101" pitchFamily="2" charset="-122"/>
              </a:rPr>
              <a:t>阶级矛盾激化。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直接原因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自然灾害直接推动了农民起义。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主观原因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洪秀全创立拜上帝教，做了充分的思想和组织准备。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1851</a:t>
            </a:r>
            <a:r>
              <a:rPr lang="zh-CN" altLang="en-US" sz="2400">
                <a:latin typeface="宋体" panose="02010600030101010101" pitchFamily="2" charset="-122"/>
                <a:ea typeface="宋体" panose="02010600030101010101" pitchFamily="2" charset="-122"/>
                <a:cs typeface="宋体" panose="02010600030101010101" pitchFamily="2" charset="-122"/>
              </a:rPr>
              <a:t>年，金田起义；</a:t>
            </a:r>
            <a:r>
              <a:rPr lang="en-US" altLang="zh-CN" sz="2400">
                <a:latin typeface="宋体" panose="02010600030101010101" pitchFamily="2" charset="-122"/>
                <a:ea typeface="宋体" panose="02010600030101010101" pitchFamily="2" charset="-122"/>
                <a:cs typeface="宋体" panose="02010600030101010101" pitchFamily="2" charset="-122"/>
              </a:rPr>
              <a:t>1853</a:t>
            </a:r>
            <a:r>
              <a:rPr lang="zh-CN" altLang="en-US" sz="2400">
                <a:latin typeface="宋体" panose="02010600030101010101" pitchFamily="2" charset="-122"/>
                <a:ea typeface="宋体" panose="02010600030101010101" pitchFamily="2" charset="-122"/>
                <a:cs typeface="宋体" panose="02010600030101010101" pitchFamily="2" charset="-122"/>
              </a:rPr>
              <a:t>年，定都天京（与清对峙），然后北伐、西征，军事上达到鼎盛；</a:t>
            </a:r>
            <a:r>
              <a:rPr lang="en-US" altLang="zh-CN" sz="2400">
                <a:latin typeface="宋体" panose="02010600030101010101" pitchFamily="2" charset="-122"/>
                <a:ea typeface="宋体" panose="02010600030101010101" pitchFamily="2" charset="-122"/>
                <a:cs typeface="宋体" panose="02010600030101010101" pitchFamily="2" charset="-122"/>
              </a:rPr>
              <a:t>1856</a:t>
            </a:r>
            <a:r>
              <a:rPr lang="zh-CN" altLang="en-US" sz="2400">
                <a:latin typeface="宋体" panose="02010600030101010101" pitchFamily="2" charset="-122"/>
                <a:ea typeface="宋体" panose="02010600030101010101" pitchFamily="2" charset="-122"/>
                <a:cs typeface="宋体" panose="02010600030101010101" pitchFamily="2" charset="-122"/>
              </a:rPr>
              <a:t>年，天京事变（由盛转衰），后取得浦口、三河大捷；</a:t>
            </a:r>
            <a:r>
              <a:rPr lang="en-US" altLang="zh-CN" sz="2400">
                <a:latin typeface="宋体" panose="02010600030101010101" pitchFamily="2" charset="-122"/>
                <a:ea typeface="宋体" panose="02010600030101010101" pitchFamily="2" charset="-122"/>
                <a:cs typeface="宋体" panose="02010600030101010101" pitchFamily="2" charset="-122"/>
              </a:rPr>
              <a:t>1864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zh-CN" altLang="en-US" sz="2400">
                <a:latin typeface="宋体" panose="02010600030101010101" pitchFamily="2" charset="-122"/>
                <a:ea typeface="宋体" panose="02010600030101010101" pitchFamily="2" charset="-122"/>
                <a:cs typeface="宋体" panose="02010600030101010101" pitchFamily="2" charset="-122"/>
              </a:rPr>
              <a:t>天京沦陷。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23735" y="29146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81025" y="886460"/>
            <a:ext cx="11082655" cy="51981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政治纲领</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前期颁布《天朝田亩制度》，提出了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四有两无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的主张，否定了封建地主土地所有制，</a:t>
            </a:r>
            <a:r>
              <a:rPr lang="zh-CN" altLang="en-US" sz="2400">
                <a:latin typeface="宋体" panose="02010600030101010101" pitchFamily="2" charset="-122"/>
                <a:ea typeface="宋体" panose="02010600030101010101" pitchFamily="2" charset="-122"/>
                <a:cs typeface="宋体" panose="02010600030101010101" pitchFamily="2" charset="-122"/>
              </a:rPr>
              <a:t>反映了农民追求社会财富平均的理想。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后期颁布《资政新篇》，提出新的社会经济政策，</a:t>
            </a:r>
            <a:r>
              <a:rPr lang="zh-CN" altLang="en-US" sz="2400">
                <a:latin typeface="宋体" panose="02010600030101010101" pitchFamily="2" charset="-122"/>
                <a:ea typeface="宋体" panose="02010600030101010101" pitchFamily="2" charset="-122"/>
                <a:cs typeface="宋体" panose="02010600030101010101" pitchFamily="2" charset="-122"/>
              </a:rPr>
              <a:t>试图回答农民革命应当向何处去的问题。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失败原因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农民阶级的历史局限性，</a:t>
            </a:r>
            <a:r>
              <a:rPr lang="zh-CN" altLang="en-US" sz="2400">
                <a:latin typeface="宋体" panose="02010600030101010101" pitchFamily="2" charset="-122"/>
                <a:ea typeface="宋体" panose="02010600030101010101" pitchFamily="2" charset="-122"/>
                <a:cs typeface="宋体" panose="02010600030101010101" pitchFamily="2" charset="-122"/>
              </a:rPr>
              <a:t>缺乏科学思想理论的指导。</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沉重打击了清王朝的统治，引起政治和权力结构的变化；随着湘淮系官僚集团的崛起，中央权力下移，</a:t>
            </a:r>
            <a:r>
              <a:rPr lang="zh-CN" altLang="en-US" sz="2400">
                <a:latin typeface="宋体" panose="02010600030101010101" pitchFamily="2" charset="-122"/>
                <a:ea typeface="宋体" panose="02010600030101010101" pitchFamily="2" charset="-122"/>
                <a:cs typeface="宋体" panose="02010600030101010101" pitchFamily="2" charset="-122"/>
              </a:rPr>
              <a:t>对此后历史的发展产生重大影响。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906780" y="400050"/>
            <a:ext cx="10795000" cy="5519420"/>
          </a:xfrm>
          <a:prstGeom prst="rect">
            <a:avLst/>
          </a:prstGeom>
          <a:noFill/>
        </p:spPr>
        <p:txBody>
          <a:bodyPr wrap="square" rtlCol="0">
            <a:noAutofit/>
          </a:bodyPr>
          <a:p>
            <a:pPr indent="0" algn="ctr" fontAlgn="auto">
              <a:lnSpc>
                <a:spcPct val="150000"/>
              </a:lnSpc>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第四单元</a:t>
            </a:r>
            <a:r>
              <a:rPr lang="en-US" altLang="zh-CN"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   </a:t>
            </a:r>
            <a:endParaRPr lang="en-US" altLang="zh-CN"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明清中国版图的奠定与面临的挑战</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62330" y="24828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、洋务运动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8970" y="893445"/>
            <a:ext cx="10581005" cy="595630"/>
          </a:xfrm>
          <a:prstGeom prst="rect">
            <a:avLst/>
          </a:prstGeom>
          <a:noFill/>
        </p:spPr>
        <p:txBody>
          <a:bodyPr wrap="square" rtlCol="0">
            <a:noAutofit/>
          </a:bodyPr>
          <a:p>
            <a:pPr algn="just">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致力于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自强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求富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的洋务运动是清朝统治阶级的自救运动。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648970" y="1629410"/>
          <a:ext cx="11165840" cy="4856480"/>
        </p:xfrm>
        <a:graphic>
          <a:graphicData uri="http://schemas.openxmlformats.org/drawingml/2006/table">
            <a:tbl>
              <a:tblPr/>
              <a:tblGrid>
                <a:gridCol w="1534160"/>
                <a:gridCol w="9631680"/>
              </a:tblGrid>
              <a:tr h="466090">
                <a:tc>
                  <a:txBody>
                    <a:bodyPr/>
                    <a:p>
                      <a:pPr marL="269875" indent="0" algn="l" eaLnBrk="0" fontAlgn="base">
                        <a:spcBef>
                          <a:spcPts val="500"/>
                        </a:spcBef>
                        <a:spcAft>
                          <a:spcPct val="0"/>
                        </a:spcAft>
                      </a:pPr>
                      <a:r>
                        <a:rPr lang="zh-CN" sz="2400" b="1">
                          <a:solidFill>
                            <a:srgbClr val="000000"/>
                          </a:solidFill>
                          <a:latin typeface="+mn-ea"/>
                        </a:rPr>
                        <a:t>背景</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6040" indent="0" algn="l" eaLnBrk="0" fontAlgn="base">
                        <a:spcBef>
                          <a:spcPts val="500"/>
                        </a:spcBef>
                        <a:spcAft>
                          <a:spcPct val="0"/>
                        </a:spcAft>
                      </a:pPr>
                      <a:r>
                        <a:rPr lang="zh-CN" sz="2400">
                          <a:solidFill>
                            <a:srgbClr val="000000"/>
                          </a:solidFill>
                          <a:latin typeface="+mn-ea"/>
                        </a:rPr>
                        <a:t>两次鸦片战争，清政府内忧外患</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69265">
                <a:tc>
                  <a:txBody>
                    <a:bodyPr/>
                    <a:p>
                      <a:pPr marL="285115" indent="0" algn="l" eaLnBrk="0" fontAlgn="base">
                        <a:spcBef>
                          <a:spcPts val="600"/>
                        </a:spcBef>
                        <a:spcAft>
                          <a:spcPct val="0"/>
                        </a:spcAft>
                      </a:pPr>
                      <a:r>
                        <a:rPr lang="zh-CN" sz="2400" b="1">
                          <a:solidFill>
                            <a:srgbClr val="000000"/>
                          </a:solidFill>
                          <a:latin typeface="+mn-ea"/>
                        </a:rPr>
                        <a:t>目的</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4770" indent="0" algn="l" eaLnBrk="0" fontAlgn="base">
                        <a:spcBef>
                          <a:spcPts val="500"/>
                        </a:spcBef>
                        <a:spcAft>
                          <a:spcPct val="0"/>
                        </a:spcAft>
                      </a:pPr>
                      <a:r>
                        <a:rPr lang="zh-CN" sz="2400">
                          <a:solidFill>
                            <a:srgbClr val="000000"/>
                          </a:solidFill>
                          <a:latin typeface="+mn-ea"/>
                          <a:cs typeface="+mn-ea"/>
                        </a:rPr>
                        <a:t>挽救国家的颓势；</a:t>
                      </a:r>
                      <a:r>
                        <a:rPr lang="en-US" altLang="zh-CN" sz="2400">
                          <a:solidFill>
                            <a:srgbClr val="000000"/>
                          </a:solidFill>
                          <a:latin typeface="+mn-ea"/>
                          <a:cs typeface="+mn-ea"/>
                        </a:rPr>
                        <a:t>“</a:t>
                      </a:r>
                      <a:r>
                        <a:rPr lang="zh-CN" altLang="en-US" sz="2400">
                          <a:solidFill>
                            <a:srgbClr val="000000"/>
                          </a:solidFill>
                          <a:latin typeface="+mn-ea"/>
                          <a:cs typeface="+mn-ea"/>
                        </a:rPr>
                        <a:t>自强”“求富”</a:t>
                      </a:r>
                      <a:endParaRPr lang="zh-CN" altLang="en-US" sz="24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68630">
                <a:tc>
                  <a:txBody>
                    <a:bodyPr/>
                    <a:p>
                      <a:pPr marL="133985" indent="0" algn="l" eaLnBrk="0" fontAlgn="base">
                        <a:spcBef>
                          <a:spcPts val="600"/>
                        </a:spcBef>
                        <a:spcAft>
                          <a:spcPct val="0"/>
                        </a:spcAft>
                      </a:pPr>
                      <a:r>
                        <a:rPr lang="zh-CN" sz="2400" b="1">
                          <a:solidFill>
                            <a:srgbClr val="000000"/>
                          </a:solidFill>
                          <a:latin typeface="+mn-ea"/>
                        </a:rPr>
                        <a:t>代表人物</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5405" indent="0" algn="l" eaLnBrk="0" fontAlgn="base">
                        <a:spcBef>
                          <a:spcPts val="500"/>
                        </a:spcBef>
                        <a:spcAft>
                          <a:spcPct val="0"/>
                        </a:spcAft>
                      </a:pPr>
                      <a:r>
                        <a:rPr lang="zh-CN" sz="2400">
                          <a:solidFill>
                            <a:srgbClr val="000000"/>
                          </a:solidFill>
                          <a:latin typeface="+mn-ea"/>
                        </a:rPr>
                        <a:t>奕诉、曾国藩、李鸿章、左宗棠、张之洞</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81735">
                <a:tc>
                  <a:txBody>
                    <a:bodyPr/>
                    <a:p>
                      <a:pPr marL="965200" indent="0" algn="l" eaLnBrk="0" fontAlgn="base">
                        <a:lnSpc>
                          <a:spcPct val="146000"/>
                        </a:lnSpc>
                        <a:spcBef>
                          <a:spcPct val="0"/>
                        </a:spcBef>
                        <a:spcAft>
                          <a:spcPct val="0"/>
                        </a:spcAft>
                      </a:pPr>
                      <a:r>
                        <a:rPr lang="en-US" altLang="zh-CN" sz="2400" b="1">
                          <a:solidFill>
                            <a:srgbClr val="000000"/>
                          </a:solidFill>
                          <a:latin typeface="+mn-ea"/>
                          <a:cs typeface="+mn-ea"/>
                        </a:rPr>
                        <a:t> </a:t>
                      </a:r>
                      <a:endParaRPr lang="en-US" altLang="zh-CN" sz="2400" b="1">
                        <a:solidFill>
                          <a:srgbClr val="000000"/>
                        </a:solidFill>
                        <a:latin typeface="+mn-ea"/>
                        <a:cs typeface="+mn-ea"/>
                      </a:endParaRPr>
                    </a:p>
                    <a:p>
                      <a:pPr marL="280670" indent="0" algn="l" eaLnBrk="0" fontAlgn="base">
                        <a:spcBef>
                          <a:spcPts val="400"/>
                        </a:spcBef>
                        <a:spcAft>
                          <a:spcPct val="0"/>
                        </a:spcAft>
                      </a:pPr>
                      <a:r>
                        <a:rPr lang="zh-CN" sz="2400" b="1">
                          <a:solidFill>
                            <a:srgbClr val="000000"/>
                          </a:solidFill>
                          <a:latin typeface="+mn-ea"/>
                          <a:cs typeface="+mn-ea"/>
                        </a:rPr>
                        <a:t>内容</a:t>
                      </a:r>
                      <a:endParaRPr lang="zh-CN" sz="2400" b="1">
                        <a:solidFill>
                          <a:srgbClr val="000000"/>
                        </a:solidFill>
                        <a:latin typeface="+mn-ea"/>
                        <a:cs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5405" indent="-635" algn="just" eaLnBrk="0" fontAlgn="base">
                        <a:spcBef>
                          <a:spcPts val="500"/>
                        </a:spcBef>
                        <a:spcAft>
                          <a:spcPct val="0"/>
                        </a:spcAft>
                      </a:pPr>
                      <a:r>
                        <a:rPr lang="zh-CN" sz="2400">
                          <a:solidFill>
                            <a:srgbClr val="000000"/>
                          </a:solidFill>
                          <a:latin typeface="+mn-ea"/>
                        </a:rPr>
                        <a:t>创办官办的军事工业</a:t>
                      </a:r>
                      <a:r>
                        <a:rPr lang="zh-CN" altLang="en-US" sz="2400">
                          <a:solidFill>
                            <a:srgbClr val="000000"/>
                          </a:solidFill>
                          <a:latin typeface="+mn-ea"/>
                        </a:rPr>
                        <a:t>（江南机器制造总局、福州船政局、天津机器局）；开办官督商办的民</a:t>
                      </a:r>
                      <a:r>
                        <a:rPr lang="zh-CN" sz="2400">
                          <a:solidFill>
                            <a:srgbClr val="000000"/>
                          </a:solidFill>
                          <a:latin typeface="+mn-ea"/>
                        </a:rPr>
                        <a:t>用企业</a:t>
                      </a:r>
                      <a:r>
                        <a:rPr lang="zh-CN" altLang="en-US" sz="2400">
                          <a:solidFill>
                            <a:srgbClr val="000000"/>
                          </a:solidFill>
                          <a:latin typeface="+mn-ea"/>
                        </a:rPr>
                        <a:t>（上海轮船招商局、上海机器织布局、开平煤矿）；办新式学校</a:t>
                      </a:r>
                      <a:r>
                        <a:rPr lang="zh-CN" sz="2400">
                          <a:solidFill>
                            <a:srgbClr val="000000"/>
                          </a:solidFill>
                          <a:latin typeface="+mn-ea"/>
                        </a:rPr>
                        <a:t>；</a:t>
                      </a:r>
                      <a:r>
                        <a:rPr lang="zh-CN" altLang="en-US" sz="2400">
                          <a:solidFill>
                            <a:srgbClr val="000000"/>
                          </a:solidFill>
                          <a:latin typeface="+mn-ea"/>
                        </a:rPr>
                        <a:t>建以北</a:t>
                      </a:r>
                      <a:r>
                        <a:rPr lang="zh-CN" sz="2400">
                          <a:solidFill>
                            <a:srgbClr val="000000"/>
                          </a:solidFill>
                          <a:latin typeface="+mn-ea"/>
                        </a:rPr>
                        <a:t>洋舰队为代表的新式海军</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81100">
                <a:tc>
                  <a:txBody>
                    <a:bodyPr/>
                    <a:p>
                      <a:pPr marL="965200" indent="0" algn="l" eaLnBrk="0" fontAlgn="base">
                        <a:lnSpc>
                          <a:spcPct val="147000"/>
                        </a:lnSpc>
                        <a:spcBef>
                          <a:spcPct val="0"/>
                        </a:spcBef>
                        <a:spcAft>
                          <a:spcPct val="0"/>
                        </a:spcAft>
                      </a:pPr>
                      <a:r>
                        <a:rPr lang="en-US" altLang="zh-CN" sz="2400" b="1">
                          <a:solidFill>
                            <a:srgbClr val="000000"/>
                          </a:solidFill>
                          <a:latin typeface="+mn-ea"/>
                          <a:cs typeface="+mn-ea"/>
                        </a:rPr>
                        <a:t> </a:t>
                      </a:r>
                      <a:endParaRPr lang="en-US" altLang="zh-CN" sz="2400" b="1">
                        <a:solidFill>
                          <a:srgbClr val="000000"/>
                        </a:solidFill>
                        <a:latin typeface="+mn-ea"/>
                        <a:cs typeface="+mn-ea"/>
                      </a:endParaRPr>
                    </a:p>
                    <a:p>
                      <a:pPr marL="267970" indent="0" algn="l" eaLnBrk="0" fontAlgn="base">
                        <a:spcBef>
                          <a:spcPts val="400"/>
                        </a:spcBef>
                        <a:spcAft>
                          <a:spcPct val="0"/>
                        </a:spcAft>
                      </a:pPr>
                      <a:r>
                        <a:rPr lang="zh-CN" sz="2400" b="1">
                          <a:solidFill>
                            <a:srgbClr val="000000"/>
                          </a:solidFill>
                          <a:latin typeface="+mn-ea"/>
                          <a:cs typeface="+mn-ea"/>
                        </a:rPr>
                        <a:t>评价</a:t>
                      </a:r>
                      <a:endParaRPr lang="zh-CN" sz="2400" b="1">
                        <a:solidFill>
                          <a:srgbClr val="000000"/>
                        </a:solidFill>
                        <a:latin typeface="+mn-ea"/>
                        <a:cs typeface="+mn-ea"/>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6675" indent="0" algn="l" eaLnBrk="0" fontAlgn="base">
                        <a:spcBef>
                          <a:spcPts val="600"/>
                        </a:spcBef>
                        <a:spcAft>
                          <a:spcPct val="0"/>
                        </a:spcAft>
                      </a:pPr>
                      <a:r>
                        <a:rPr lang="zh-CN" sz="2400">
                          <a:solidFill>
                            <a:srgbClr val="000000"/>
                          </a:solidFill>
                          <a:latin typeface="+mn-ea"/>
                        </a:rPr>
                        <a:t>积极作用</a:t>
                      </a:r>
                      <a:r>
                        <a:rPr lang="zh-CN" altLang="en-US" sz="2400">
                          <a:solidFill>
                            <a:srgbClr val="000000"/>
                          </a:solidFill>
                          <a:latin typeface="+mn-ea"/>
                        </a:rPr>
                        <a:t>：洋务新政引进了资本主义国家的机器生产技术</a:t>
                      </a:r>
                      <a:r>
                        <a:rPr lang="zh-CN" sz="2400">
                          <a:solidFill>
                            <a:srgbClr val="000000"/>
                          </a:solidFill>
                          <a:latin typeface="+mn-ea"/>
                        </a:rPr>
                        <a:t>，</a:t>
                      </a:r>
                      <a:r>
                        <a:rPr lang="zh-CN" altLang="en-US" sz="2400">
                          <a:solidFill>
                            <a:srgbClr val="000000"/>
                          </a:solidFill>
                          <a:latin typeface="+mn-ea"/>
                        </a:rPr>
                        <a:t>是中国早期现代化的尝试</a:t>
                      </a:r>
                      <a:r>
                        <a:rPr lang="zh-CN" sz="2400">
                          <a:solidFill>
                            <a:srgbClr val="000000"/>
                          </a:solidFill>
                          <a:latin typeface="+mn-ea"/>
                        </a:rPr>
                        <a:t>；</a:t>
                      </a:r>
                      <a:endParaRPr lang="zh-CN" sz="2400">
                        <a:solidFill>
                          <a:srgbClr val="000000"/>
                        </a:solidFill>
                        <a:latin typeface="+mn-ea"/>
                      </a:endParaRPr>
                    </a:p>
                    <a:p>
                      <a:pPr marL="66675" indent="0" algn="l" eaLnBrk="0" fontAlgn="base">
                        <a:spcBef>
                          <a:spcPts val="600"/>
                        </a:spcBef>
                        <a:spcAft>
                          <a:spcPct val="0"/>
                        </a:spcAft>
                      </a:pPr>
                      <a:r>
                        <a:rPr lang="zh-CN" altLang="en-US" sz="2400">
                          <a:solidFill>
                            <a:srgbClr val="000000"/>
                          </a:solidFill>
                          <a:latin typeface="+mn-ea"/>
                        </a:rPr>
                        <a:t>局</a:t>
                      </a:r>
                      <a:r>
                        <a:rPr lang="zh-CN" sz="2400">
                          <a:solidFill>
                            <a:srgbClr val="000000"/>
                          </a:solidFill>
                          <a:latin typeface="+mn-ea"/>
                        </a:rPr>
                        <a:t>限性</a:t>
                      </a:r>
                      <a:r>
                        <a:rPr lang="zh-CN" altLang="en-US" sz="2400">
                          <a:solidFill>
                            <a:srgbClr val="000000"/>
                          </a:solidFill>
                          <a:latin typeface="+mn-ea"/>
                        </a:rPr>
                        <a:t>：洋务派期望洋务新政可以保障国家安全、抵抗外敌侵略</a:t>
                      </a:r>
                      <a:r>
                        <a:rPr lang="zh-CN" sz="2400">
                          <a:solidFill>
                            <a:srgbClr val="000000"/>
                          </a:solidFill>
                          <a:latin typeface="+mn-ea"/>
                        </a:rPr>
                        <a:t>，</a:t>
                      </a:r>
                      <a:r>
                        <a:rPr lang="zh-CN" altLang="en-US" sz="2400">
                          <a:solidFill>
                            <a:srgbClr val="000000"/>
                          </a:solidFill>
                          <a:latin typeface="+mn-ea"/>
                        </a:rPr>
                        <a:t>后来的事</a:t>
                      </a:r>
                      <a:r>
                        <a:rPr lang="zh-CN" sz="2400">
                          <a:solidFill>
                            <a:srgbClr val="000000"/>
                          </a:solidFill>
                          <a:latin typeface="+mn-ea"/>
                        </a:rPr>
                        <a:t>实证明这个目的未能达到</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77520">
                <a:tc>
                  <a:txBody>
                    <a:bodyPr/>
                    <a:p>
                      <a:pPr marL="136525" indent="0" algn="l" eaLnBrk="0" fontAlgn="base">
                        <a:spcBef>
                          <a:spcPts val="600"/>
                        </a:spcBef>
                        <a:spcAft>
                          <a:spcPct val="0"/>
                        </a:spcAft>
                      </a:pPr>
                      <a:r>
                        <a:rPr lang="zh-CN" sz="2400" b="1">
                          <a:solidFill>
                            <a:srgbClr val="000000"/>
                          </a:solidFill>
                          <a:latin typeface="+mn-ea"/>
                        </a:rPr>
                        <a:t>失败原因</a:t>
                      </a:r>
                      <a:endParaRPr lang="zh-CN" sz="24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p>
                      <a:pPr marL="65405" indent="0" algn="l" eaLnBrk="0" fontAlgn="base">
                        <a:spcBef>
                          <a:spcPts val="600"/>
                        </a:spcBef>
                        <a:spcAft>
                          <a:spcPct val="0"/>
                        </a:spcAft>
                      </a:pPr>
                      <a:r>
                        <a:rPr lang="zh-CN" sz="2400">
                          <a:solidFill>
                            <a:srgbClr val="000000"/>
                          </a:solidFill>
                          <a:latin typeface="+mn-ea"/>
                        </a:rPr>
                        <a:t>不改变封建统治，只是引进资本主义国家新的军事和生产技术，对封建制度修修补补</a:t>
                      </a:r>
                      <a:endParaRPr lang="zh-CN" sz="24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43280" y="27686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、边疆危机与甲午中日战争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74765" y="34925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22020"/>
            <a:ext cx="2869565" cy="64579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边疆危机</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599440" y="1567815"/>
          <a:ext cx="10919460" cy="4420870"/>
        </p:xfrm>
        <a:graphic>
          <a:graphicData uri="http://schemas.openxmlformats.org/drawingml/2006/table">
            <a:tbl>
              <a:tblPr/>
              <a:tblGrid>
                <a:gridCol w="819150"/>
                <a:gridCol w="1193165"/>
                <a:gridCol w="3822065"/>
                <a:gridCol w="5085080"/>
              </a:tblGrid>
              <a:tr h="443865">
                <a:tc gridSpan="2">
                  <a:txBody>
                    <a:bodyPr/>
                    <a:p>
                      <a:pPr marL="409575" indent="0" algn="l" eaLnBrk="0" fontAlgn="base">
                        <a:spcBef>
                          <a:spcPts val="500"/>
                        </a:spcBef>
                        <a:spcAft>
                          <a:spcPct val="0"/>
                        </a:spcAft>
                      </a:pPr>
                      <a:r>
                        <a:rPr lang="zh-CN" sz="1800" b="1">
                          <a:solidFill>
                            <a:srgbClr val="000000"/>
                          </a:solidFill>
                          <a:latin typeface="宋体" panose="02010600030101010101" pitchFamily="2" charset="-122"/>
                          <a:ea typeface="宋体" panose="02010600030101010101" pitchFamily="2" charset="-122"/>
                        </a:rPr>
                        <a:t>区域</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hMerge="1">
                  <a:tcPr>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c>
                  <a:txBody>
                    <a:bodyPr/>
                    <a:p>
                      <a:pPr marL="866140" indent="0" algn="l" eaLnBrk="0" fontAlgn="base">
                        <a:spcBef>
                          <a:spcPts val="500"/>
                        </a:spcBef>
                        <a:spcAft>
                          <a:spcPct val="0"/>
                        </a:spcAft>
                      </a:pPr>
                      <a:r>
                        <a:rPr lang="zh-CN" sz="1800" b="1">
                          <a:solidFill>
                            <a:srgbClr val="000000"/>
                          </a:solidFill>
                          <a:latin typeface="宋体" panose="02010600030101010101" pitchFamily="2" charset="-122"/>
                          <a:ea typeface="宋体" panose="02010600030101010101" pitchFamily="2" charset="-122"/>
                        </a:rPr>
                        <a:t>史实</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929640" indent="0" algn="l" eaLnBrk="0" fontAlgn="base">
                        <a:spcBef>
                          <a:spcPts val="500"/>
                        </a:spcBef>
                        <a:spcAft>
                          <a:spcPct val="0"/>
                        </a:spcAft>
                      </a:pPr>
                      <a:r>
                        <a:rPr lang="zh-CN" sz="1800" b="1">
                          <a:solidFill>
                            <a:srgbClr val="000000"/>
                          </a:solidFill>
                          <a:latin typeface="宋体" panose="02010600030101010101" pitchFamily="2" charset="-122"/>
                          <a:ea typeface="宋体" panose="02010600030101010101" pitchFamily="2" charset="-122"/>
                        </a:rPr>
                        <a:t>清政府反应及效果</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1184275">
                <a:tc>
                  <a:txBody>
                    <a:bodyPr/>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675" indent="0" algn="ctr"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西北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3500"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新疆地区</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040" indent="7620" algn="just" eaLnBrk="0" fontAlgn="base">
                        <a:spcBef>
                          <a:spcPts val="13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1864</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新疆地区内乱</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英国支持的浩罕国军事首领阿古柏趁机入侵</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占领南疆和北疆部分地区</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俄国出兵占领伊犁地区</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9525" algn="just" eaLnBrk="0" fontAlgn="base">
                        <a:spcBef>
                          <a:spcPts val="13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1875</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，清政府任命左宗棠为钦差大臣督办新疆</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军务</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1878</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2</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，收复新疆南北两路</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后与俄国</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交涉</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，收回伊犁大部分地区；</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1884</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，清政府在新</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疆地区正式建省</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使西北边疆渡过了危机</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155700">
                <a:tc>
                  <a:txBody>
                    <a:bodyPr/>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675" indent="0" algn="ctr"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西南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3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9748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越南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lnSpc>
                          <a:spcPct val="142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7620" algn="l" eaLnBrk="0" fontAlgn="base">
                        <a:spcBef>
                          <a:spcPts val="4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1883</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法国控制了越南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把侵略矛头对准了中国</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9525" algn="just" eaLnBrk="0" fontAlgn="base">
                        <a:spcBef>
                          <a:spcPts val="13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3</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，清军在冯子材率领下取得镇南关大</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捷</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，法军败退，法国内阁因此倒台；</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1885</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6</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李鸿章与法国驻华公使签订了中法《越南条款》</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承认法国占领越南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32155">
                <a:tc rowSpan="2">
                  <a:txBody>
                    <a:bodyPr/>
                    <a:p>
                      <a:pPr marL="965200" indent="0" algn="l" eaLnBrk="0" fontAlgn="base">
                        <a:lnSpc>
                          <a:spcPct val="120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20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5200" indent="0" algn="l" eaLnBrk="0" fontAlgn="base">
                        <a:lnSpc>
                          <a:spcPct val="120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040" indent="0" algn="ctr"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东南</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6675" indent="0" algn="ctr" eaLnBrk="0" fontAlgn="base">
                        <a:spcBef>
                          <a:spcPts val="400"/>
                        </a:spcBef>
                        <a:spcAft>
                          <a:spcPct val="0"/>
                        </a:spcAft>
                      </a:pPr>
                      <a:r>
                        <a:rPr lang="en-US" altLang="zh-CN" sz="1800">
                          <a:solidFill>
                            <a:srgbClr val="000000"/>
                          </a:solidFill>
                          <a:latin typeface="宋体" panose="02010600030101010101" pitchFamily="2" charset="-122"/>
                          <a:ea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5200" indent="0" algn="l" eaLnBrk="0" fontAlgn="base">
                        <a:lnSpc>
                          <a:spcPct val="145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9748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福建</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040" indent="7620" algn="l" eaLnBrk="0" fontAlgn="base">
                        <a:spcBef>
                          <a:spcPts val="13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1884</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8</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月</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法军偷袭马尾军港</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炮毁福州造船厂</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5200" indent="0" algn="l" eaLnBrk="0" fontAlgn="base">
                        <a:spcBef>
                          <a:spcPct val="0"/>
                        </a:spcBef>
                        <a:spcAft>
                          <a:spcPct val="0"/>
                        </a:spcAft>
                      </a:pPr>
                      <a:endParaRPr lang="en-US" altLang="zh-CN" sz="18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63905">
                <a:tc vMerge="1">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5200" indent="0" algn="ctr" eaLnBrk="0" fontAlgn="base">
                        <a:lnSpc>
                          <a:spcPct val="14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07645" indent="0" algn="l" eaLnBrk="0" fontAlgn="base">
                        <a:spcBef>
                          <a:spcPts val="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台湾</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965200" indent="0" algn="ctr" eaLnBrk="0" fontAlgn="base">
                        <a:lnSpc>
                          <a:spcPct val="146000"/>
                        </a:lnSpc>
                        <a:spcBef>
                          <a:spcPct val="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4295" indent="0" algn="l" eaLnBrk="0" fontAlgn="base">
                        <a:spcBef>
                          <a:spcPts val="400"/>
                        </a:spcBef>
                        <a:spcAft>
                          <a:spcPct val="0"/>
                        </a:spcAft>
                      </a:pP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1884</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年法军进攻台湾</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9850" indent="8890" algn="l" eaLnBrk="0" fontAlgn="base">
                        <a:spcBef>
                          <a:spcPts val="14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台湾军务大臣刘铭传击退法军</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1885</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台湾建省</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清政府强化了对台湾的管辖</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83615" y="753110"/>
            <a:ext cx="10224135" cy="49187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甲午中日战争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根本原因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日本早就想占领中国台湾和藩属国朝鲜、琉球，然后进攻中国大陆</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直接原因：朝鲜发生农民起义，朝鲜国王请求清政府出兵，</a:t>
            </a:r>
            <a:r>
              <a:rPr lang="zh-CN" altLang="en-US" sz="2400">
                <a:latin typeface="宋体" panose="02010600030101010101" pitchFamily="2" charset="-122"/>
                <a:ea typeface="宋体" panose="02010600030101010101" pitchFamily="2" charset="-122"/>
                <a:cs typeface="宋体" panose="02010600030101010101" pitchFamily="2" charset="-122"/>
              </a:rPr>
              <a:t>通过明治维新壮大了国力的日本趁机出兵朝鲜。</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过程</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爆发</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1894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月，甲午中日战争正式开始</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平壤战役</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月，清军在平壤大败</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黄海海战</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致远舰管带邓世昌、经远舰管带林永升英勇奋战；李鸿章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避战保船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，北洋海军失去了制海权</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日军旅顺大屠杀</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威海卫战役</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1895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月，日军摧毁了北洋舰队基地威海卫军港，</a:t>
            </a:r>
            <a:r>
              <a:rPr lang="zh-CN" altLang="en-US" sz="2400">
                <a:latin typeface="宋体" panose="02010600030101010101" pitchFamily="2" charset="-122"/>
                <a:ea typeface="宋体" panose="02010600030101010101" pitchFamily="2" charset="-122"/>
                <a:cs typeface="宋体" panose="02010600030101010101" pitchFamily="2" charset="-122"/>
              </a:rPr>
              <a:t>北洋舰队覆灭。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90270" y="1254760"/>
            <a:ext cx="10412095" cy="38690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中国被迫签订《马关条约》，承认朝鲜独立，割让辽东半岛、台湾全岛及所有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附属各岛屿、澎湖列岛给日本，赔款</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亿两白银，增开沙市、重庆、苏州、杭州为通商口岸，</a:t>
            </a:r>
            <a:r>
              <a:rPr lang="zh-CN" altLang="en-US" sz="2400">
                <a:latin typeface="宋体" panose="02010600030101010101" pitchFamily="2" charset="-122"/>
                <a:ea typeface="宋体" panose="02010600030101010101" pitchFamily="2" charset="-122"/>
                <a:cs typeface="宋体" panose="02010600030101010101" pitchFamily="2" charset="-122"/>
              </a:rPr>
              <a:t>日本可以在中国通商口岸设厂制造。</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《马关条约》丧权辱国，进一步把中国社会推向了半殖民地半封建社会的深渊</a:t>
            </a:r>
            <a:r>
              <a:rPr 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甲午中日战争的失败，</a:t>
            </a:r>
            <a:r>
              <a:rPr lang="zh-CN" altLang="en-US" sz="2400">
                <a:latin typeface="宋体" panose="02010600030101010101" pitchFamily="2" charset="-122"/>
                <a:ea typeface="宋体" panose="02010600030101010101" pitchFamily="2" charset="-122"/>
                <a:cs typeface="宋体" panose="02010600030101010101" pitchFamily="2" charset="-122"/>
              </a:rPr>
              <a:t>证明了洋务运动的破产。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反割台斗争：</a:t>
            </a:r>
            <a:r>
              <a:rPr lang="en-US" altLang="zh-CN" sz="2400">
                <a:latin typeface="宋体" panose="02010600030101010101" pitchFamily="2" charset="-122"/>
                <a:ea typeface="宋体" panose="02010600030101010101" pitchFamily="2" charset="-122"/>
                <a:cs typeface="宋体" panose="02010600030101010101" pitchFamily="2" charset="-122"/>
              </a:rPr>
              <a:t>1895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月至</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zh-CN" altLang="en-US" sz="2400">
                <a:latin typeface="宋体" panose="02010600030101010101" pitchFamily="2" charset="-122"/>
                <a:ea typeface="宋体" panose="02010600030101010101" pitchFamily="2" charset="-122"/>
                <a:cs typeface="宋体" panose="02010600030101010101" pitchFamily="2" charset="-122"/>
              </a:rPr>
              <a:t>台湾义勇军与以刘永福为首的留台清军一起抗日。</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638300" y="75311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、瓜分中国的狂潮</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132195" y="52387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205230" y="1573530"/>
            <a:ext cx="9627235" cy="37058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序幕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《马关条约》签订后，俄、德、法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三国干涉还辽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；日本被迫归还辽东半岛，但向清政府索取</a:t>
            </a:r>
            <a:r>
              <a:rPr lang="en-US" altLang="zh-CN" sz="2400">
                <a:latin typeface="宋体" panose="02010600030101010101" pitchFamily="2" charset="-122"/>
                <a:ea typeface="宋体" panose="02010600030101010101" pitchFamily="2" charset="-122"/>
                <a:cs typeface="宋体" panose="02010600030101010101" pitchFamily="2" charset="-122"/>
              </a:rPr>
              <a:t>3000</a:t>
            </a:r>
            <a:r>
              <a:rPr lang="zh-CN" altLang="en-US" sz="2400">
                <a:latin typeface="宋体" panose="02010600030101010101" pitchFamily="2" charset="-122"/>
                <a:ea typeface="宋体" panose="02010600030101010101" pitchFamily="2" charset="-122"/>
                <a:cs typeface="宋体" panose="02010600030101010101" pitchFamily="2" charset="-122"/>
              </a:rPr>
              <a:t>万两白银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赎辽费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高潮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清政府向俄法银行团、英德银行团以高额利息借款；各帝国主义国家纷纷在中国划分势力范围；</a:t>
            </a:r>
            <a:r>
              <a:rPr lang="zh-CN" altLang="en-US" sz="2400">
                <a:latin typeface="宋体" panose="02010600030101010101" pitchFamily="2" charset="-122"/>
                <a:ea typeface="宋体" panose="02010600030101010101" pitchFamily="2" charset="-122"/>
                <a:cs typeface="宋体" panose="02010600030101010101" pitchFamily="2" charset="-122"/>
              </a:rPr>
              <a:t>列强还在中国大量掠夺铁路和工矿利权。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442720" y="1222375"/>
            <a:ext cx="930719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第17课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挽救民族危亡的斗争</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33830" y="26733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、戊戌维新运动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979035" y="3397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39800" y="808355"/>
            <a:ext cx="10723880" cy="556577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政治：</a:t>
            </a:r>
            <a:r>
              <a:rPr lang="zh-CN" altLang="en-US" sz="2400">
                <a:latin typeface="宋体" panose="02010600030101010101" pitchFamily="2" charset="-122"/>
                <a:ea typeface="宋体" panose="02010600030101010101" pitchFamily="2" charset="-122"/>
                <a:cs typeface="宋体" panose="02010600030101010101" pitchFamily="2" charset="-122"/>
              </a:rPr>
              <a:t>《马关条约》使中国民族危机加深。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世纪末，民族资本主义经济初步发展，</a:t>
            </a:r>
            <a:r>
              <a:rPr lang="zh-CN" altLang="en-US" sz="2400">
                <a:latin typeface="宋体" panose="02010600030101010101" pitchFamily="2" charset="-122"/>
                <a:ea typeface="宋体" panose="02010600030101010101" pitchFamily="2" charset="-122"/>
                <a:cs typeface="宋体" panose="02010600030101010101" pitchFamily="2" charset="-122"/>
              </a:rPr>
              <a:t>民族资产阶级力量壮大。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思想：</a:t>
            </a:r>
            <a:r>
              <a:rPr lang="zh-CN" altLang="en-US" sz="2400">
                <a:latin typeface="宋体" panose="02010600030101010101" pitchFamily="2" charset="-122"/>
                <a:ea typeface="宋体" panose="02010600030101010101" pitchFamily="2" charset="-122"/>
                <a:cs typeface="宋体" panose="02010600030101010101" pitchFamily="2" charset="-122"/>
              </a:rPr>
              <a:t>维新思想兴起。</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康有为、梁启超组织的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公车上书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拉开了维新运动的序幕。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1898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日，光绪皇帝在维新派推动下，颁布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明定国是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诏书</a:t>
            </a:r>
            <a:r>
              <a:rPr 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此后的</a:t>
            </a:r>
            <a:r>
              <a:rPr lang="en-US" altLang="zh-CN" sz="2400">
                <a:latin typeface="宋体" panose="02010600030101010101" pitchFamily="2" charset="-122"/>
                <a:ea typeface="宋体" panose="02010600030101010101" pitchFamily="2" charset="-122"/>
                <a:cs typeface="宋体" panose="02010600030101010101" pitchFamily="2" charset="-122"/>
              </a:rPr>
              <a:t>103</a:t>
            </a:r>
            <a:r>
              <a:rPr lang="zh-CN" altLang="en-US" sz="2400">
                <a:latin typeface="宋体" panose="02010600030101010101" pitchFamily="2" charset="-122"/>
                <a:ea typeface="宋体" panose="02010600030101010101" pitchFamily="2" charset="-122"/>
                <a:cs typeface="宋体" panose="02010600030101010101" pitchFamily="2" charset="-122"/>
              </a:rPr>
              <a:t>天里，光绪皇帝先后发布上百道变法诏令进行除旧布新，史称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百日维新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结果</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变法期间的改革措施，除京师大学堂得以保留外，</a:t>
            </a:r>
            <a:r>
              <a:rPr lang="zh-CN" altLang="en-US" sz="2400">
                <a:latin typeface="宋体" panose="02010600030101010101" pitchFamily="2" charset="-122"/>
                <a:ea typeface="宋体" panose="02010600030101010101" pitchFamily="2" charset="-122"/>
                <a:cs typeface="宋体" panose="02010600030101010101" pitchFamily="2" charset="-122"/>
              </a:rPr>
              <a:t>均被废止。</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07110" y="1106805"/>
            <a:ext cx="10429240" cy="41725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推动了中国民族资本主义的发展和新思想的传播，</a:t>
            </a:r>
            <a:r>
              <a:rPr lang="zh-CN" altLang="en-US" sz="2400">
                <a:latin typeface="宋体" panose="02010600030101010101" pitchFamily="2" charset="-122"/>
                <a:ea typeface="宋体" panose="02010600030101010101" pitchFamily="2" charset="-122"/>
                <a:cs typeface="宋体" panose="02010600030101010101" pitchFamily="2" charset="-122"/>
              </a:rPr>
              <a:t>在一定程度上冲击了旧式官僚体制。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失败原因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客观原因：</a:t>
            </a:r>
            <a:r>
              <a:rPr lang="zh-CN" altLang="en-US" sz="2400">
                <a:latin typeface="宋体" panose="02010600030101010101" pitchFamily="2" charset="-122"/>
                <a:ea typeface="宋体" panose="02010600030101010101" pitchFamily="2" charset="-122"/>
                <a:cs typeface="宋体" panose="02010600030101010101" pitchFamily="2" charset="-122"/>
              </a:rPr>
              <a:t>守旧势力仍很强大。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主观原因：维新派缺乏可靠的社会基础，没有严密的组织，</a:t>
            </a:r>
            <a:r>
              <a:rPr lang="zh-CN" altLang="en-US" sz="2400">
                <a:latin typeface="宋体" panose="02010600030101010101" pitchFamily="2" charset="-122"/>
                <a:ea typeface="宋体" panose="02010600030101010101" pitchFamily="2" charset="-122"/>
                <a:cs typeface="宋体" panose="02010600030101010101" pitchFamily="2" charset="-122"/>
              </a:rPr>
              <a:t>又把希望寄托于并未完全掌握实权的皇帝身上。</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89245" y="25082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0520" y="693420"/>
            <a:ext cx="11514455" cy="6164580"/>
          </a:xfrm>
          <a:prstGeom prst="rect">
            <a:avLst/>
          </a:prstGeom>
          <a:noFill/>
        </p:spPr>
        <p:txBody>
          <a:bodyPr wrap="square" rtlCol="0">
            <a:noAutofit/>
          </a:bodyPr>
          <a:p>
            <a:pPr indent="457200" fontAlgn="auto"/>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1.背景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fontAlgn="auto"/>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(1)根本原因：《马关条约》签订后，西方列强掀起了瓜分中国的狂潮，民族危机日益加剧。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fontAlgn="auto"/>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(2)直接原因：义和团运动是在反洋教斗争中兴起的。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口号：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扶清灭洋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清政府对义和团态度</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先抚后剿。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失败</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在中外势力联合镇压下，义和团运动失败。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评价</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积极主义</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义和团运动具有强烈的反帝爱国倾向；阻止了列强瓜分中国的企图，此后列强开始在中国寻找代理人，</a:t>
            </a:r>
            <a:r>
              <a:rPr lang="zh-CN" altLang="en-US" sz="2400">
                <a:latin typeface="宋体" panose="02010600030101010101" pitchFamily="2" charset="-122"/>
                <a:ea typeface="宋体" panose="02010600030101010101" pitchFamily="2" charset="-122"/>
                <a:cs typeface="宋体" panose="02010600030101010101" pitchFamily="2" charset="-122"/>
              </a:rPr>
              <a:t>以华治华。</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局限性：义和团运动存在明显的盲目排外行为；由于没有先进阶级的领导，</a:t>
            </a:r>
            <a:r>
              <a:rPr lang="zh-CN" altLang="en-US" sz="2400">
                <a:latin typeface="宋体" panose="02010600030101010101" pitchFamily="2" charset="-122"/>
                <a:ea typeface="宋体" panose="02010600030101010101" pitchFamily="2" charset="-122"/>
                <a:cs typeface="宋体" panose="02010600030101010101" pitchFamily="2" charset="-122"/>
              </a:rPr>
              <a:t>无法阻止中国滑向半殖民地的深渊。</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873760" y="107950"/>
            <a:ext cx="35737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、义和团运动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40155" y="395605"/>
            <a:ext cx="430022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、八国联军侵华</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75145" y="2965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5320" y="1040765"/>
            <a:ext cx="10636885" cy="56388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目的</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镇压中国人民的反抗斗争，</a:t>
            </a:r>
            <a:r>
              <a:rPr lang="zh-CN" altLang="en-US" sz="2400">
                <a:latin typeface="宋体" panose="02010600030101010101" pitchFamily="2" charset="-122"/>
                <a:ea typeface="宋体" panose="02010600030101010101" pitchFamily="2" charset="-122"/>
                <a:cs typeface="宋体" panose="02010600030101010101" pitchFamily="2" charset="-122"/>
              </a:rPr>
              <a:t>维护列强在华利益。</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客观原因：</a:t>
            </a:r>
            <a:r>
              <a:rPr lang="zh-CN" altLang="en-US" sz="2400">
                <a:latin typeface="宋体" panose="02010600030101010101" pitchFamily="2" charset="-122"/>
                <a:ea typeface="宋体" panose="02010600030101010101" pitchFamily="2" charset="-122"/>
                <a:cs typeface="宋体" panose="02010600030101010101" pitchFamily="2" charset="-122"/>
              </a:rPr>
              <a:t>义和团运动蓬勃发展，沉重打击了外国侵略势力。</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根本原因：甲午战争后，列强掀起瓜分中国的狂潮。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经过</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(1)1900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zh-CN" altLang="en-US" sz="2400">
                <a:latin typeface="宋体" panose="02010600030101010101" pitchFamily="2" charset="-122"/>
                <a:ea typeface="宋体" panose="02010600030101010101" pitchFamily="2" charset="-122"/>
                <a:cs typeface="宋体" panose="02010600030101010101" pitchFamily="2" charset="-122"/>
              </a:rPr>
              <a:t>英国海军中将西摩尔率领第一批联军从天津乘火车向北京进发。</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慈禧太后指定庆亲王奕勘与李鸿章为全权代表与列强议和。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南方各省督抚与英、美等国洽商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东南互保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协议，</a:t>
            </a:r>
            <a:r>
              <a:rPr lang="zh-CN" altLang="en-US" sz="2400">
                <a:latin typeface="宋体" panose="02010600030101010101" pitchFamily="2" charset="-122"/>
                <a:ea typeface="宋体" panose="02010600030101010101" pitchFamily="2" charset="-122"/>
                <a:cs typeface="宋体" panose="02010600030101010101" pitchFamily="2" charset="-122"/>
              </a:rPr>
              <a:t>严重动摇了清政府统治的根基。</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038860" y="1367155"/>
            <a:ext cx="1051877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第12课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从明朝建立到清军入关</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21385" y="194310"/>
            <a:ext cx="538543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、民族危机的加深</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06820" y="3346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6745" y="739775"/>
            <a:ext cx="11036935" cy="603377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签订条约</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1901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zh-CN" altLang="en-US" sz="2400">
                <a:latin typeface="宋体" panose="02010600030101010101" pitchFamily="2" charset="-122"/>
                <a:ea typeface="宋体" panose="02010600030101010101" pitchFamily="2" charset="-122"/>
                <a:cs typeface="宋体" panose="02010600030101010101" pitchFamily="2" charset="-122"/>
              </a:rPr>
              <a:t>清政府被迫签订丧权辱国的《辛丑条约》。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惩办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首祸诸臣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；向各国赔款白银</a:t>
            </a:r>
            <a:r>
              <a:rPr lang="en-US" altLang="zh-CN" sz="2400">
                <a:latin typeface="宋体" panose="02010600030101010101" pitchFamily="2" charset="-122"/>
                <a:ea typeface="宋体" panose="02010600030101010101" pitchFamily="2" charset="-122"/>
                <a:cs typeface="宋体" panose="02010600030101010101" pitchFamily="2" charset="-122"/>
              </a:rPr>
              <a:t>4.5</a:t>
            </a:r>
            <a:r>
              <a:rPr lang="zh-CN" altLang="en-US" sz="2400">
                <a:latin typeface="宋体" panose="02010600030101010101" pitchFamily="2" charset="-122"/>
                <a:ea typeface="宋体" panose="02010600030101010101" pitchFamily="2" charset="-122"/>
                <a:cs typeface="宋体" panose="02010600030101010101" pitchFamily="2" charset="-122"/>
              </a:rPr>
              <a:t>亿两，本息共计白银约</a:t>
            </a:r>
            <a:r>
              <a:rPr lang="en-US" altLang="zh-CN" sz="2400">
                <a:latin typeface="宋体" panose="02010600030101010101" pitchFamily="2" charset="-122"/>
                <a:ea typeface="宋体" panose="02010600030101010101" pitchFamily="2" charset="-122"/>
                <a:cs typeface="宋体" panose="02010600030101010101" pitchFamily="2" charset="-122"/>
              </a:rPr>
              <a:t>9.82</a:t>
            </a:r>
            <a:r>
              <a:rPr lang="zh-CN" altLang="en-US" sz="2400">
                <a:latin typeface="宋体" panose="02010600030101010101" pitchFamily="2" charset="-122"/>
                <a:ea typeface="宋体" panose="02010600030101010101" pitchFamily="2" charset="-122"/>
                <a:cs typeface="宋体" panose="02010600030101010101" pitchFamily="2" charset="-122"/>
              </a:rPr>
              <a:t>亿两；将北京东交民巷划定为使馆区，中国人不得居住，各国可派兵驻守；拆除大沽及有碍北京至海通道的所有炮台；禁止华北等地科举考试</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年；改总理衙门为外务部，</a:t>
            </a:r>
            <a:r>
              <a:rPr lang="zh-CN" altLang="en-US" sz="2400">
                <a:latin typeface="宋体" panose="02010600030101010101" pitchFamily="2" charset="-122"/>
                <a:ea typeface="宋体" panose="02010600030101010101" pitchFamily="2" charset="-122"/>
                <a:cs typeface="宋体" panose="02010600030101010101" pitchFamily="2" charset="-122"/>
              </a:rPr>
              <a:t>班列六部之前等。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《辛丑条约》是中国近代史上主权丧失最严重、赔款数目最庞大的不平等条约；巨额赔款加剧了中国的贫困和经济的衰败；外国军队驻扎于中国战略要地，严重破坏了中国的主权完整；在北京设立的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使馆界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，实际成为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国中之国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；《辛丑条约》的订立，</a:t>
            </a:r>
            <a:r>
              <a:rPr lang="zh-CN" altLang="en-US" sz="2400">
                <a:latin typeface="宋体" panose="02010600030101010101" pitchFamily="2" charset="-122"/>
                <a:ea typeface="宋体" panose="02010600030101010101" pitchFamily="2" charset="-122"/>
                <a:cs typeface="宋体" panose="02010600030101010101" pitchFamily="2" charset="-122"/>
              </a:rPr>
              <a:t>标志着中国完全陷入半殖民地半封建社会的深渊。</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090930" y="970915"/>
            <a:ext cx="10271125" cy="4939030"/>
          </a:xfrm>
          <a:prstGeom prst="rect">
            <a:avLst/>
          </a:prstGeom>
          <a:noFill/>
        </p:spPr>
        <p:txBody>
          <a:bodyPr wrap="square" rtlCol="0">
            <a:sp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第六单元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辛亥革命与中华民国的建立</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751205" y="1536065"/>
            <a:ext cx="10518775"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第18课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辛亥革命</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27785" y="7531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、资产阶级民主革命的兴起</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05395" y="78295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97255" y="1527175"/>
            <a:ext cx="10241915" cy="447357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辛亥革命的背景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社会背景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《辛丑条约》签订后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民族危机严重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清政府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预备立宪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并没有解决危机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民族矛盾、阶级矛盾尖锐。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经济基础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资本主义的发展。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阶级基础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资产阶级队伍的壮大。</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思想基础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资产阶级民主革命思想的传播。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组织基础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资产阶级革命团体和政党的建立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兴中会、同盟会等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军事准备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革命党人发动的一系列武装起义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黄花岗起义等</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有利时机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四川保路运动。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6265" y="403225"/>
            <a:ext cx="10939145" cy="58775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中国同盟会</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背景</a:t>
            </a:r>
            <a:r>
              <a:rPr lang="en-US" altLang="zh-CN" sz="2400">
                <a:latin typeface="宋体" panose="02010600030101010101" pitchFamily="2" charset="-122"/>
                <a:ea typeface="宋体" panose="02010600030101010101" pitchFamily="2" charset="-122"/>
                <a:cs typeface="宋体" panose="02010600030101010101" pitchFamily="2" charset="-122"/>
              </a:rPr>
              <a:t>：1894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在檀香山组织兴中会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走上了革命道路。</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成立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1905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孙中山与黄兴等人在日本东京创建全国性的资产阶级革命政党中国同盟会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孙中山被推举为总理。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纲领</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驱除鞑虏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恢复中华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创立民国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平均地权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被阐发为民族、民权、民生三大主义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合称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三民主义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有力促进了革命运动的发展。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预备立宪</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过程</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1908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清政府颁布《钦定宪法大纲》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作为制定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宪法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的准备。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1911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清政府组织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皇族内阁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导致不少立宪派人士转而支持革命。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36345" y="88709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、武昌起义与中华民国的建立</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711440" y="3498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666875"/>
            <a:ext cx="10614660" cy="361759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武昌起义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1911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日晚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新军工程第八营打响了武昌起义第一枪</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随后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新军其他各部的士兵纷纷响应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起义军很快控制了武汉三镇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并成立湖北军政府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推黎元洪为都督。</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中华民国的建立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(1)1912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中华民国临时政府在南京成立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孙中山宣誓就任第一任临时大总统</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新的共和政体就此产生。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51815" y="693420"/>
            <a:ext cx="11111865" cy="54533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颁布《中华民国临时约法》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目的</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防止袁世凯专权</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中华民国的主权属于全体国民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国民不分种族、阶级、宗教信仰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一律平等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国民有人身、居住、言论、出版、集会、结社、宗教信仰及请愿、考试、选举、参政等自由和权利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以参议院、临时大总统、国务员、法院行使其统治权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国务员须副署临时大总统公布的法律及命令</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《中华民国临时约法》实际上确立了责任内阁制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是中国历史上第一部具有资产阶级共和国宪法性质的重要文件。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清朝灭亡</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1912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清政府颁布《清帝逊位诏书》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宣告统治中国</a:t>
            </a:r>
            <a:r>
              <a:rPr lang="en-US" altLang="zh-CN" sz="2400">
                <a:latin typeface="宋体" panose="02010600030101010101" pitchFamily="2" charset="-122"/>
                <a:ea typeface="宋体" panose="02010600030101010101" pitchFamily="2" charset="-122"/>
                <a:cs typeface="宋体" panose="02010600030101010101" pitchFamily="2" charset="-122"/>
              </a:rPr>
              <a:t> 260</a:t>
            </a:r>
            <a:r>
              <a:rPr lang="zh-CN" altLang="en-US" sz="2400">
                <a:latin typeface="宋体" panose="02010600030101010101" pitchFamily="2" charset="-122"/>
                <a:ea typeface="宋体" panose="02010600030101010101" pitchFamily="2" charset="-122"/>
                <a:cs typeface="宋体" panose="02010600030101010101" pitchFamily="2" charset="-122"/>
              </a:rPr>
              <a:t>多年的清王朝结束。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袁世凯窃取革命果实</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英国等列强的支持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利用革命党人急于完成统一的愿望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诱使其展开和议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孙中山的让步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袁世凯对清政府施压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迫使清帝退位</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1912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南方的临时参议院选举袁世凯为临时大总统。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14425" y="18478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、辛亥革命的历史意义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345555" y="18478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2455" y="753110"/>
            <a:ext cx="11071225" cy="58534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积极意义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辛亥革命拉开了中国完全意义上的近代民族民主革命的序幕。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政治</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辛亥革命推翻了清王朝统治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结束了中国两千多年的君主专制制度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建立起中国历史上从来不曾有过的共和政体。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思想</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传播了民主共和理念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推动了中华民族思想解放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促使社会经济、思想文化和社会风俗等方面发生新的变化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冲破了封建主义的藩篱。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经济</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打击了帝国主义在华势力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为民族资本主义的发展创造了有利条件。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局限性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辛亥革命并没有解决近代中国社会的根本矛盾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没有完成民族独立、人民解放的历史任务。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它缺乏一个能够提出科学的革命纲领、能够发动广大民众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以及组织严密的革命政党的领导。</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1398905" y="806450"/>
            <a:ext cx="9991090"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第19课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北洋军阀统治时期的政治、经济与文化</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75690" y="75247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、袁世凯复辟帝制与护国战争</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128635" y="4343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44195" y="1638935"/>
            <a:ext cx="10915015" cy="33991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袁世凯复辟帝制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1912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袁世凯在北京宣誓就任中华民国第二任临时大总统</a:t>
            </a:r>
            <a:r>
              <a:rPr lang="en-US" altLang="zh-CN" sz="2400">
                <a:latin typeface="宋体" panose="02010600030101010101" pitchFamily="2" charset="-122"/>
                <a:ea typeface="宋体" panose="02010600030101010101" pitchFamily="2" charset="-122"/>
                <a:cs typeface="宋体" panose="02010600030101010101" pitchFamily="2" charset="-122"/>
              </a:rPr>
              <a:t>；1913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袁世凯下令解散国民党</a:t>
            </a:r>
            <a:r>
              <a:rPr lang="en-US" altLang="zh-CN" sz="2400">
                <a:latin typeface="宋体" panose="02010600030101010101" pitchFamily="2" charset="-122"/>
                <a:ea typeface="宋体" panose="02010600030101010101" pitchFamily="2" charset="-122"/>
                <a:cs typeface="宋体" panose="02010600030101010101" pitchFamily="2" charset="-122"/>
              </a:rPr>
              <a:t>；1914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月公布《中华民国约法》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改责任内阁制为总统制</a:t>
            </a:r>
            <a:r>
              <a:rPr lang="en-US" altLang="zh-CN" sz="2400">
                <a:latin typeface="宋体" panose="02010600030101010101" pitchFamily="2" charset="-122"/>
                <a:ea typeface="宋体" panose="02010600030101010101" pitchFamily="2" charset="-122"/>
                <a:cs typeface="宋体" panose="02010600030101010101" pitchFamily="2" charset="-122"/>
              </a:rPr>
              <a:t>；1914</a:t>
            </a:r>
            <a:r>
              <a:rPr lang="zh-CN" altLang="en-US" sz="2400">
                <a:latin typeface="宋体" panose="02010600030101010101" pitchFamily="2" charset="-122"/>
                <a:ea typeface="宋体" panose="02010600030101010101" pitchFamily="2" charset="-122"/>
                <a:cs typeface="宋体" panose="02010600030101010101" pitchFamily="2" charset="-122"/>
              </a:rPr>
              <a:t>年底发布《修正大总统选举法》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又规定总统任期十年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可连选连任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袁世凯于</a:t>
            </a:r>
            <a:r>
              <a:rPr lang="en-US" altLang="zh-CN" sz="2400">
                <a:latin typeface="宋体" panose="02010600030101010101" pitchFamily="2" charset="-122"/>
                <a:ea typeface="宋体" panose="02010600030101010101" pitchFamily="2" charset="-122"/>
                <a:cs typeface="宋体" panose="02010600030101010101" pitchFamily="2" charset="-122"/>
              </a:rPr>
              <a:t>1915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月被迫签订不平等的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中日民四条约</a:t>
            </a:r>
            <a:r>
              <a:rPr lang="en-US" altLang="zh-CN" sz="2400">
                <a:latin typeface="宋体" panose="02010600030101010101" pitchFamily="2" charset="-122"/>
                <a:ea typeface="宋体" panose="02010600030101010101" pitchFamily="2" charset="-122"/>
                <a:cs typeface="宋体" panose="02010600030101010101" pitchFamily="2" charset="-122"/>
              </a:rPr>
              <a:t>”；1915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袁世凯接受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劝进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当上了皇帝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a:t>
            </a:r>
            <a:r>
              <a:rPr lang="en-US" altLang="zh-CN" sz="2400">
                <a:latin typeface="宋体" panose="02010600030101010101" pitchFamily="2" charset="-122"/>
                <a:ea typeface="宋体" panose="02010600030101010101" pitchFamily="2" charset="-122"/>
                <a:cs typeface="宋体" panose="02010600030101010101" pitchFamily="2" charset="-122"/>
              </a:rPr>
              <a:t>1916</a:t>
            </a:r>
            <a:r>
              <a:rPr lang="zh-CN" altLang="en-US" sz="2400">
                <a:latin typeface="宋体" panose="02010600030101010101" pitchFamily="2" charset="-122"/>
                <a:ea typeface="宋体" panose="02010600030101010101" pitchFamily="2" charset="-122"/>
                <a:cs typeface="宋体" panose="02010600030101010101" pitchFamily="2" charset="-122"/>
              </a:rPr>
              <a:t>年为洪宪元年。</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517015" y="68135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、明朝政治制度的变化</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81190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90295" y="1414780"/>
            <a:ext cx="9742170" cy="40278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明太祖朱元璋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废除宰相制度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明成祖朱棣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设内阁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不是法定的中央行政机构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是皇帝的内侍机构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宦官专权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设置了提督东厂、控制锦衣卫等特务机构。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强化了君主专制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解决了皇权和相权的矛盾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容易形成宦官专权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加剧明朝政治黑暗。</a:t>
            </a:r>
            <a:r>
              <a:rPr lang="en-US" altLang="zh-CN" sz="2800">
                <a:latin typeface="宋体" panose="02010600030101010101" pitchFamily="2" charset="-122"/>
                <a:ea typeface="宋体" panose="02010600030101010101" pitchFamily="2" charset="-122"/>
                <a:cs typeface="宋体" panose="02010600030101010101" pitchFamily="2" charset="-122"/>
              </a:rPr>
              <a:t> </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72820" y="1111250"/>
            <a:ext cx="10246360" cy="45040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护国战争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1915</a:t>
            </a:r>
            <a:r>
              <a:rPr lang="zh-CN" altLang="en-US" sz="2400">
                <a:latin typeface="宋体" panose="02010600030101010101" pitchFamily="2" charset="-122"/>
                <a:ea typeface="宋体" panose="02010600030101010101" pitchFamily="2" charset="-122"/>
                <a:cs typeface="宋体" panose="02010600030101010101" pitchFamily="2" charset="-122"/>
              </a:rPr>
              <a:t>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唐继尧、蔡锷、李烈钧在云南宣布独立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并组织护国军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发动护国战争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讨伐背叛共和的袁世凯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袁世凯于</a:t>
            </a:r>
            <a:r>
              <a:rPr lang="en-US" altLang="zh-CN" sz="2400">
                <a:latin typeface="宋体" panose="02010600030101010101" pitchFamily="2" charset="-122"/>
                <a:ea typeface="宋体" panose="02010600030101010101" pitchFamily="2" charset="-122"/>
                <a:cs typeface="宋体" panose="02010600030101010101" pitchFamily="2" charset="-122"/>
              </a:rPr>
              <a:t>1916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月被迫宣布取消帝制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恢复中华民国纪年。</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袁世凯复辟帝制失败原因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复辟帝制违背历史发展潮流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辛亥革命后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民主共和观念深入人心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护国运动的开展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各地讨袁势力的强大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二十一条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出卖了国家和民族利益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引起众怒。</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27430" y="30924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、北洋时期的军阀割据</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84009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67055" y="886460"/>
            <a:ext cx="11193780" cy="57829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军阀混战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各军阀凭借手中掌握的军队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争权夺利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先后爆发直皖、直奉混战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导致北京政权实际上由不同的军阀所控制。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府院之争</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1917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继任总统黎元洪免去段祺瑞总理职务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造成所谓的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府院之争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。它实质上是英、美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扶持直系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和日本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扶持皖系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在华利益之争。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护法运动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1917</a:t>
            </a:r>
            <a:r>
              <a:rPr lang="en-US" altLang="zh-CN" sz="2400">
                <a:latin typeface="Times New Roman" panose="02020603050405020304" charset="0"/>
                <a:ea typeface="宋体" panose="02010600030101010101" pitchFamily="2" charset="-122"/>
                <a:cs typeface="Times New Roman" panose="02020603050405020304" charset="0"/>
              </a:rPr>
              <a:t>—</a:t>
            </a:r>
            <a:r>
              <a:rPr lang="en-US" altLang="zh-CN" sz="2400">
                <a:latin typeface="宋体" panose="02010600030101010101" pitchFamily="2" charset="-122"/>
                <a:ea typeface="宋体" panose="02010600030101010101" pitchFamily="2" charset="-122"/>
                <a:cs typeface="宋体" panose="02010600030101010101" pitchFamily="2" charset="-122"/>
              </a:rPr>
              <a:t>1918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由孙中山领导。</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参加一战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1917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14</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中国向德、奥两国宣战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加入第一次世界大战的协约国方面</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十几万名中国劳工远渡重洋前往欧洲前线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为协约国一方取得胜利作出了贡献。</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21105" y="582295"/>
            <a:ext cx="951928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、民国初年经济、社会生活的新气象</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72934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1227455"/>
            <a:ext cx="10561320" cy="49009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经济</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民族工业迅速发展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中华民国建立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扫除了政治上的一些束缚和障碍</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南京临时政府成立后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鼓励民间兴办实业</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第一次世界大战期间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西方列强忙于欧战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无暇东顾</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群众性的反帝爱国斗争此起彼伏。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表现及影响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以荣宗敬、荣德生兄弟开办的面粉厂、纱厂等为代表的一批民族企业迅速壮大起来</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随着民族工业的迅速发展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中国产业工人的人数也急剧增加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成为不可忽视的社会力量。</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社会生活的新气象</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建立共和政体是中国历史上破天荒的大事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民众日常生活也出现了种种新气象。</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17905" y="58229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、新文化运动的开展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748020" y="6629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27050" y="1407160"/>
            <a:ext cx="11136630" cy="40392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人们缺乏对旧思想、旧文化、旧礼教的彻底批判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大多数国民的头脑仍被专制和愚昧牢牢地束缚着</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袁世凯倒行逆施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复辟帝制。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兴起</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时间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新文化运动是从</a:t>
            </a:r>
            <a:r>
              <a:rPr lang="en-US" altLang="zh-CN" sz="2400">
                <a:latin typeface="宋体" panose="02010600030101010101" pitchFamily="2" charset="-122"/>
                <a:ea typeface="宋体" panose="02010600030101010101" pitchFamily="2" charset="-122"/>
                <a:cs typeface="宋体" panose="02010600030101010101" pitchFamily="2" charset="-122"/>
              </a:rPr>
              <a:t>1915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月陈独秀在上海创办《青年杂志》开始的。</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阵地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北京大学和迁往北京的《新青年》杂志。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代表人物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李大钊、鲁迅、胡适、钱玄同、刘半农等。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3075" y="753110"/>
            <a:ext cx="11246485" cy="54356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拥护</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德先生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反对孔教、礼法、贞节、旧伦理、旧政治。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拥护</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赛先生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反对旧艺术、旧宗教。</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反对国粹和旧文学</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主张以白话文作为新文学的语言</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胡适在《新青年》上发表《文学改良刍议》一文</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主张以白话文作为新文学的语言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得到广泛响应。</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积极影响</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①</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各地拥护新文化运动的刊物纷纷出版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使全国报刊面貌为之一新。</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②</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妇女解放、婚姻自由、家庭革命等口号的提出</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使这场运动所涉及的内容远比辛亥革命时期更为广泛和深刻</a:t>
            </a:r>
            <a:r>
              <a:rPr 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推动思想文化革新</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有着解放思想的重大意义。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局限性</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没有同广大群众相结合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对待东西方文化采取绝对肯定或绝对否定的态度。</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033145" y="435610"/>
            <a:ext cx="10271125" cy="6323965"/>
          </a:xfrm>
          <a:prstGeom prst="rect">
            <a:avLst/>
          </a:prstGeom>
          <a:noFill/>
        </p:spPr>
        <p:txBody>
          <a:bodyPr wrap="square" rtlCol="0">
            <a:spAutoFit/>
          </a:bodyPr>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第七单元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中国共产党成立与新民主主义革命兴起</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514985" y="1328420"/>
            <a:ext cx="11162030" cy="2861310"/>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第20课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五四运动与中国共产党的诞生</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36955" y="75311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、五四运动和马克思主义的传播</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052945" y="9410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1170" y="1415415"/>
            <a:ext cx="11192510" cy="46024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五四运动</a:t>
            </a:r>
            <a:r>
              <a:rPr lang="en-US" altLang="zh-CN" sz="2800" b="1">
                <a:latin typeface="宋体" panose="02010600030101010101" pitchFamily="2" charset="-122"/>
                <a:ea typeface="宋体" panose="02010600030101010101" pitchFamily="2" charset="-122"/>
                <a:cs typeface="宋体" panose="02010600030101010101" pitchFamily="2" charset="-122"/>
              </a:rPr>
              <a:t>（1919</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导火索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中国代表提出废除外国在中国的一切特权、取消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二十一条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但英、美等国操纵的和会拒绝了中国代表提出的正义要求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竟决定将德国在中国山东的权益转让给日本</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过程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爆发</a:t>
            </a:r>
            <a:r>
              <a:rPr lang="en-US" altLang="zh-CN" sz="2400">
                <a:latin typeface="宋体" panose="02010600030101010101" pitchFamily="2" charset="-122"/>
                <a:ea typeface="宋体" panose="02010600030101010101" pitchFamily="2" charset="-122"/>
                <a:cs typeface="宋体" panose="02010600030101010101" pitchFamily="2" charset="-122"/>
              </a:rPr>
              <a:t>。1919</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北京大学等十几所学校的三千多名学生齐集天安门前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举行游行示威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高喊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外争国权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内除国贼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等口号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经过</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上海出现大规模的工人罢工和商人罢市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标志着中国工人阶级登上政治舞台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初步胜利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在巨大压力下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北京政府释放了被捕学生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参加巴黎和会的中国代表也拒绝在和约上签字</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42620" y="1129030"/>
            <a:ext cx="10734040" cy="43484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是一场以先进青年知识分子为先锋</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、广大人民群众参加的彻底反帝反封建的伟大爱国革命运动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是一场中国人民为拯救民族危亡</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、捍卫民族尊严</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、凝聚民族力量而掀起的伟大社会革命运动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是一场传播新思想新文化新知识的伟大思想启蒙运动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推动了中国社会进步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促进了马克思主义在中国的传播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促进了马克思主义同中国工人运动相结合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为中国共产党的成立做了思想上干部上的准备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⑤</a:t>
            </a:r>
            <a:r>
              <a:rPr lang="zh-CN" altLang="en-US" sz="2400">
                <a:latin typeface="宋体" panose="02010600030101010101" pitchFamily="2" charset="-122"/>
                <a:ea typeface="宋体" panose="02010600030101010101" pitchFamily="2" charset="-122"/>
                <a:cs typeface="宋体" panose="02010600030101010101" pitchFamily="2" charset="-122"/>
              </a:rPr>
              <a:t>为新的革命力量</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、革命文化</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、革命斗争登上历史舞台创造了条件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是中国旧民主主义革命走向新民主主义革命的转折点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在近代以来中华民族追求民族独立和发展进步的历史进程中具有里程碑意义</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194040"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4660" y="1048385"/>
            <a:ext cx="11282680" cy="42310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马克思主义的传播</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开始传播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马克思主义在中国的广泛传播是从俄国十月革命后开始的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北京与上海成为宣传马克思主义的中心</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表现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在《新青年》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马克思研究专号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李大钊发表了《我的马克思主义观》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系统介绍了马克思主义学说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1920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李大钊又发起中国最早研究马克思主义的团体</a:t>
            </a:r>
            <a:r>
              <a:rPr lang="en-US" altLang="zh-CN" sz="2400">
                <a:latin typeface="Times New Roman" panose="02020603050405020304" charset="0"/>
                <a:ea typeface="宋体" panose="02010600030101010101" pitchFamily="2" charset="-122"/>
                <a:cs typeface="Times New Roman" panose="02020603050405020304" charset="0"/>
              </a:rPr>
              <a:t>——</a:t>
            </a:r>
            <a:r>
              <a:rPr lang="zh-CN" altLang="en-US" sz="2400">
                <a:latin typeface="宋体" panose="02010600030101010101" pitchFamily="2" charset="-122"/>
                <a:ea typeface="宋体" panose="02010600030101010101" pitchFamily="2" charset="-122"/>
                <a:cs typeface="宋体" panose="02010600030101010101" pitchFamily="2" charset="-122"/>
              </a:rPr>
              <a:t>马克思学说研究会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1920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陈独秀在上海组织了马克思主义研究会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从日本留学回国的李达、陈望道、李汉俊等人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投身于马克思主义学说的翻译和宣传</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88060" y="75311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、海上交通与沿海形势</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79132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81380" y="1495425"/>
            <a:ext cx="9848850" cy="38671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郑和下西洋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目的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宣扬国威</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加强与海外诸国的联系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满足统治者对异域珍宝特产的需求。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主要方式</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朝贡贸易。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概况</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世纪前期</a:t>
            </a:r>
            <a:r>
              <a:rPr lang="en-US" altLang="zh-CN" sz="2400">
                <a:latin typeface="宋体" panose="02010600030101010101" pitchFamily="2" charset="-122"/>
                <a:ea typeface="宋体" panose="02010600030101010101" pitchFamily="2" charset="-122"/>
                <a:cs typeface="宋体" panose="02010600030101010101" pitchFamily="2" charset="-122"/>
              </a:rPr>
              <a:t>（1405—1433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明成祖派郑和先后七次下西洋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访问亚非</a:t>
            </a:r>
            <a:r>
              <a:rPr lang="en-US" altLang="zh-CN" sz="2400">
                <a:latin typeface="宋体" panose="02010600030101010101" pitchFamily="2" charset="-122"/>
                <a:ea typeface="宋体" panose="02010600030101010101" pitchFamily="2" charset="-122"/>
                <a:cs typeface="宋体" panose="02010600030101010101" pitchFamily="2" charset="-122"/>
              </a:rPr>
              <a:t>30</a:t>
            </a:r>
            <a:r>
              <a:rPr lang="zh-CN" altLang="en-US" sz="2400">
                <a:latin typeface="宋体" panose="02010600030101010101" pitchFamily="2" charset="-122"/>
                <a:ea typeface="宋体" panose="02010600030101010101" pitchFamily="2" charset="-122"/>
                <a:cs typeface="宋体" panose="02010600030101010101" pitchFamily="2" charset="-122"/>
              </a:rPr>
              <a:t>多个国家和地区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最远到达非洲东海岸和红海沿岸。</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62685" y="62230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、中国共产党的诞生</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628005" y="62230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58495" y="1267460"/>
            <a:ext cx="10581005" cy="47504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诞生条件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思想基础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马克思主义的广泛传播。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政治基础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中国工人运动的持续发展。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外部因素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共产国际的帮助。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组织基础</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共产党早期组织的建立。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标志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中共一大的召开</a:t>
            </a:r>
            <a:r>
              <a:rPr lang="en-US" altLang="zh-CN" sz="2400">
                <a:latin typeface="宋体" panose="02010600030101010101" pitchFamily="2" charset="-122"/>
                <a:ea typeface="宋体" panose="02010600030101010101" pitchFamily="2" charset="-122"/>
                <a:cs typeface="宋体" panose="02010600030101010101" pitchFamily="2" charset="-122"/>
              </a:rPr>
              <a:t>(1921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23</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上海</a:t>
            </a:r>
            <a:r>
              <a:rPr lang="en-US" alt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浙江嘉兴南湖游船。</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参加中共一大的代表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除毛泽东、董必武、李达等</a:t>
            </a:r>
            <a:r>
              <a:rPr lang="en-US" altLang="zh-CN" sz="2400">
                <a:latin typeface="宋体" panose="02010600030101010101" pitchFamily="2" charset="-122"/>
                <a:ea typeface="宋体" panose="02010600030101010101" pitchFamily="2" charset="-122"/>
                <a:cs typeface="宋体" panose="02010600030101010101" pitchFamily="2" charset="-122"/>
              </a:rPr>
              <a:t>13</a:t>
            </a:r>
            <a:r>
              <a:rPr lang="zh-CN" altLang="en-US" sz="2400">
                <a:latin typeface="宋体" panose="02010600030101010101" pitchFamily="2" charset="-122"/>
                <a:ea typeface="宋体" panose="02010600030101010101" pitchFamily="2" charset="-122"/>
                <a:cs typeface="宋体" panose="02010600030101010101" pitchFamily="2" charset="-122"/>
              </a:rPr>
              <a:t>名代表外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还有共产国际代表。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97890" y="1294130"/>
            <a:ext cx="10396855" cy="42805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确定了党的名称是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明确了党的奋斗目标是推翻资产阶级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建立无产阶级专政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实现社会主义和共产主义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选举产生了党的领导机构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陈独秀任书记。</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5.</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是一个开天辟地的大事变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给灾难深重的中国人民带来了光明和希望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使中国革命有了坚强的领导力量和正确的前进方向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中国人民有了强大的凝聚力量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中国命运有了光明的发展前景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中国革命面貌焕然一新。</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17270" y="42862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、国共合作与国民革命</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26808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20065" y="1073785"/>
            <a:ext cx="11015345" cy="54025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国共合作</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背景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在大力开展工人运动的同时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中国共产党认识到必须建立革命统一战线。</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1923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中国共产党第三次全国代表大会在广州举行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通过了关于国共合作问题的决议。</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实现的标志</a:t>
            </a:r>
            <a:r>
              <a:rPr lang="en-US" altLang="zh-CN" sz="2400">
                <a:latin typeface="宋体" panose="02010600030101010101" pitchFamily="2" charset="-122"/>
                <a:ea typeface="宋体" panose="02010600030101010101" pitchFamily="2" charset="-122"/>
                <a:cs typeface="宋体" panose="02010600030101010101" pitchFamily="2" charset="-122"/>
              </a:rPr>
              <a:t>：1924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中国国民党第一次全国代表大会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提出了新三民主义的主张</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大会实际上通过了联俄、联共、扶助农工三大政策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第一次国共合作正式形成</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新三民主义的主张与中国共产党最低革命纲领基本一致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成为国共合作的政治基础。</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以国共合作为特征的革命统一战线的建立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加速了中国革命的进程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打倒列强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除军阀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为目标的国民革命席卷全国。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5610" y="1043940"/>
            <a:ext cx="11306810" cy="450469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国民革命</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过程</a:t>
            </a:r>
            <a:r>
              <a:rPr lang="en-US" altLang="zh-CN" sz="2400">
                <a:latin typeface="宋体" panose="02010600030101010101" pitchFamily="2" charset="-122"/>
                <a:ea typeface="宋体" panose="02010600030101010101" pitchFamily="2" charset="-122"/>
                <a:cs typeface="宋体" panose="02010600030101010101" pitchFamily="2" charset="-122"/>
              </a:rPr>
              <a:t>：1926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国共两党合作开始北伐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使革命势力从珠江流域发展到长江流域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基本推翻了北洋军阀的反动统治。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1927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蒋介石在上海发动反革命政变</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15</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汪精卫集团在武汉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分共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至此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第一次国共合作全面破裂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由国共合作发动的国民革命失败。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失败原因</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根本原因是中共犯了右倾机会主义错误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放弃了对革命的领导权</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统一战线内部争夺领导权的斗争加剧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国民党右派篡夺领导权的活动日益猖獗。</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281305" y="884555"/>
            <a:ext cx="11630025" cy="4246245"/>
          </a:xfrm>
          <a:prstGeom prst="rect">
            <a:avLst/>
          </a:prstGeom>
          <a:noFill/>
        </p:spPr>
        <p:txBody>
          <a:bodyPr wrap="square" rtlCol="0">
            <a:spAutoFit/>
          </a:bodyPr>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第21课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indent="0" algn="ctr" fontAlgn="auto">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南京国民政府的统治和中国共产党开辟革命新道路</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37310" y="58229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、南京国民政府的统治</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58749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65505" y="1264285"/>
            <a:ext cx="10460990" cy="50279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政治</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(1)1927</a:t>
            </a:r>
            <a:r>
              <a:rPr lang="zh-CN" altLang="en-US" sz="2400">
                <a:latin typeface="宋体" panose="02010600030101010101" pitchFamily="2" charset="-122"/>
                <a:ea typeface="宋体" panose="02010600030101010101" pitchFamily="2" charset="-122"/>
                <a:cs typeface="宋体" panose="02010600030101010101" pitchFamily="2" charset="-122"/>
              </a:rPr>
              <a:t>年秋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武汉国民政府与南京国民政府合并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史称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宁汉合流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它标志着中国国民党专制统治的确立。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(2)1928</a:t>
            </a:r>
            <a:r>
              <a:rPr lang="zh-CN" altLang="en-US" sz="2400">
                <a:latin typeface="宋体" panose="02010600030101010101" pitchFamily="2" charset="-122"/>
                <a:ea typeface="宋体" panose="02010600030101010101" pitchFamily="2" charset="-122"/>
                <a:cs typeface="宋体" panose="02010600030101010101" pitchFamily="2" charset="-122"/>
              </a:rPr>
              <a:t>年年底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张学良通电全国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宣告东北三省服从国民政府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改旗易帜</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至此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国民政府在形式上基本统一了全国。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经济</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民族工业的发展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国民政府鼓励发展实业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民族资产阶级兴办实业的热情提高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中国人民的反帝爱国运动蓬勃开展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抵制洋货、提倡国货的行动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为民族工业的发展创造了机遇。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官僚资本的兴起。</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98245" y="41275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、工农武装割据开辟革命新道路</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673340" y="48514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70560" y="1037590"/>
            <a:ext cx="10549890" cy="56451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南昌起义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1927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周恩来、贺龙、叶挺、朱德、刘伯承等领导了南昌起义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南昌起义打响了武装反抗国民党反动派的第一枪。</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八七会议</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1927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中共中央在汉口召开紧急会议</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会议总结了国民革命失败的经验教训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纠正了陈独秀的右倾机会主义错误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确定实行土地革命和武装反抗国民党反动派的总方针</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毛泽东提出了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政权是由枪杆子中取得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的重要思想。</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秋收起义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1927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9</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由于敌强我弱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起义军在进攻长沙途中受挫</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毛泽东主持召开会议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决定改向敌人统治力量薄弱的山区进军。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73405" y="1397000"/>
            <a:ext cx="10962005" cy="403923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工农武装割据</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建立井冈山革命根据地</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1927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毛泽东率领秋收起义的部队到达井冈山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开展游击斗争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进行土地革命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建立红色政权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创建了第一个农村革命根据地</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井冈山革命根据地的建立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点燃了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工农武装割据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的星星之火。</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(2)1931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中华苏维埃第一次全国代表大会在江西瑞金召开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选举产生中华苏维埃共和国中央执行委员会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宣布成立中华苏维埃共和国临时中央政府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选举毛泽东为中央执行委员会主席和中央执行委员会人民委员会主席</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这是中国共产党人创建人民革命政权的宝贵探索与尝试。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82015" y="0"/>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、红军长征</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6085" y="367665"/>
            <a:ext cx="11339195" cy="63544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共产国际的指导脱离中国革命实际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中共中央犯了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倾错误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导致第五次反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围剿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失利。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经过</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开始</a:t>
            </a:r>
            <a:r>
              <a:rPr lang="en-US" altLang="zh-CN" sz="2400">
                <a:latin typeface="宋体" panose="02010600030101010101" pitchFamily="2" charset="-122"/>
                <a:ea typeface="宋体" panose="02010600030101010101" pitchFamily="2" charset="-122"/>
                <a:cs typeface="宋体" panose="02010600030101010101" pitchFamily="2" charset="-122"/>
              </a:rPr>
              <a:t>：1934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中央红军被迫实行战略转移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开始长征。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转折</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遵义会议</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会议召开</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1935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中共中央在遵义召开政治局扩大会议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集中全力解决军事和组织问题</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会议内容</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会议改组中央领导机构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增选毛泽东为政治局常委</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会后不久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政治局常委决定由张闻天负总责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并成立由周恩来、毛泽东、王稼祥组成的三人小组负责全军的军事行动</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会议意义</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遵义会议开始确立以毛泽东为主要代表的马克思主义正确路线在党中央的领导地位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在极其危急的情况下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挽救了党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挽救了红军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挽救了中国革命</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遵义会议是中共第一次独立自主地运用马克思主义的基本原理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解决了党内存在的问题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标志着中国共产党由幼年走向成熟。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09955" y="1402715"/>
            <a:ext cx="10236200" cy="32486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胜利会师</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1936</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红军三大主力在甘肃会宁地区会师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红军长征胜利结束。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长征实现了红军的战略大转移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宣传了中国共产党的政治主张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在沿途播下了革命种子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鼓舞了广大人民群众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铸就了长征精神</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打开了中国革命的新局面。</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33425" y="1080135"/>
            <a:ext cx="10724515" cy="49377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意义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积极意义</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世界历史上空前规模的远洋航行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在资金、装备技术等方面领先于新航路开辟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宣扬国威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扩大了明朝在海外的政治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加强了中国与海外联系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促进了经济文化交流</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消极意义</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给明朝带来较大的财政负担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未能持续。</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明初实行海禁</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明朝戚继光抗倭</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平定倭患</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东南沿海形势稳定下来。</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西方的侵扰</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：16</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世纪中期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葡萄牙入侵濠镜澳</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澳门</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）；17</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世纪中期</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荷兰占据台湾。</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b="1">
                <a:latin typeface="微软雅黑" panose="020B0503020204020204" charset="-122"/>
                <a:ea typeface="微软雅黑" panose="020B0503020204020204" charset="-122"/>
                <a:cs typeface="微软雅黑" panose="020B0503020204020204" charset="-122"/>
              </a:rPr>
              <a:t>2026 </a:t>
            </a:r>
            <a:r>
              <a:rPr lang="zh-CN" altLang="en-US" sz="2800" b="1">
                <a:latin typeface="微软雅黑" panose="020B0503020204020204" charset="-122"/>
                <a:ea typeface="微软雅黑" panose="020B0503020204020204" charset="-122"/>
                <a:cs typeface="微软雅黑" panose="020B0503020204020204" charset="-122"/>
              </a:rPr>
              <a:t>学考金典</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广西普通高中学业水平考试训练指导</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历史课件</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本课结束</a:t>
            </a:r>
            <a:endPar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35405" y="75311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、内陆边疆与明清易代</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 name="文本框 1"/>
          <p:cNvSpPr txBox="1"/>
          <p:nvPr/>
        </p:nvSpPr>
        <p:spPr>
          <a:xfrm>
            <a:off x="941070" y="1612265"/>
            <a:ext cx="10075545" cy="363347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明朝经略边疆的措施</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蒙古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重修长城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土木之变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瓦剌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俘虏了明英宗</a:t>
            </a:r>
            <a:r>
              <a:rPr lang="en-US" altLang="zh-CN" sz="2400">
                <a:latin typeface="宋体" panose="02010600030101010101" pitchFamily="2" charset="-122"/>
                <a:ea typeface="宋体" panose="02010600030101010101" pitchFamily="2" charset="-122"/>
                <a:cs typeface="宋体" panose="02010600030101010101" pitchFamily="2" charset="-122"/>
              </a:rPr>
              <a:t>；1571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鞑靶首领俺答汗接受册封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双方恢复并扩大贸易关系。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藏族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乌思藏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明廷封授给当地的僧俗首领法王、王等称号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并设立了行都指挥使司等机构管理西藏军民事务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任用藏族上层人士进行管理。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东北</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设奴儿干都司</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对女真部落首领封授官号。</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148715" y="1092835"/>
            <a:ext cx="9867900" cy="36722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明清易代</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满洲兴起与建国</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16</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17</a:t>
            </a:r>
            <a:r>
              <a:rPr lang="zh-CN" altLang="en-US" sz="2400">
                <a:latin typeface="宋体" panose="02010600030101010101" pitchFamily="2" charset="-122"/>
                <a:ea typeface="宋体" panose="02010600030101010101" pitchFamily="2" charset="-122"/>
                <a:cs typeface="宋体" panose="02010600030101010101" pitchFamily="2" charset="-122"/>
              </a:rPr>
              <a:t>世纪之交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女真建州部首领努尔哈赤统一女真各部。</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皇太极将女真族名改为满洲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并于</a:t>
            </a:r>
            <a:r>
              <a:rPr lang="en-US" altLang="zh-CN" sz="2400">
                <a:latin typeface="宋体" panose="02010600030101010101" pitchFamily="2" charset="-122"/>
                <a:ea typeface="宋体" panose="02010600030101010101" pitchFamily="2" charset="-122"/>
                <a:cs typeface="宋体" panose="02010600030101010101" pitchFamily="2" charset="-122"/>
              </a:rPr>
              <a:t>1636</a:t>
            </a:r>
            <a:r>
              <a:rPr lang="zh-CN" altLang="en-US" sz="2400">
                <a:latin typeface="宋体" panose="02010600030101010101" pitchFamily="2" charset="-122"/>
                <a:ea typeface="宋体" panose="02010600030101010101" pitchFamily="2" charset="-122"/>
                <a:cs typeface="宋体" panose="02010600030101010101" pitchFamily="2" charset="-122"/>
              </a:rPr>
              <a:t>年称帝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改国号为大清。</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明朝灭亡</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1644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李自成率农民军攻占北京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明朝灭亡。</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清军入关</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清朝摄政王多尔衮统军进入山海关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打败李自成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进占并迁都北京。</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TABLE_ENDDRAG_ORIGIN_RECT" val="861*454"/>
  <p:tag name="TABLE_ENDDRAG_RECT" val="46*65*861*454"/>
</p:tagLst>
</file>

<file path=ppt/tags/tag2.xml><?xml version="1.0" encoding="utf-8"?>
<p:tagLst xmlns:p="http://schemas.openxmlformats.org/presentationml/2006/main">
  <p:tag name="TABLE_ENDDRAG_ORIGIN_RECT" val="791*168"/>
  <p:tag name="TABLE_ENDDRAG_RECT" val="76*135*791*168"/>
</p:tagLst>
</file>

<file path=ppt/tags/tag3.xml><?xml version="1.0" encoding="utf-8"?>
<p:tagLst xmlns:p="http://schemas.openxmlformats.org/presentationml/2006/main">
  <p:tag name="TABLE_ENDDRAG_ORIGIN_RECT" val="689*338"/>
  <p:tag name="TABLE_ENDDRAG_RECT" val="45*169*690*338"/>
</p:tagLst>
</file>

<file path=ppt/tags/tag4.xml><?xml version="1.0" encoding="utf-8"?>
<p:tagLst xmlns:p="http://schemas.openxmlformats.org/presentationml/2006/main">
  <p:tag name="TABLE_ENDDRAG_ORIGIN_RECT" val="854*238"/>
  <p:tag name="TABLE_ENDDRAG_RECT" val="54*276*854*238"/>
</p:tagLst>
</file>

<file path=ppt/tags/tag5.xml><?xml version="1.0" encoding="utf-8"?>
<p:tagLst xmlns:p="http://schemas.openxmlformats.org/presentationml/2006/main">
  <p:tag name="TABLE_ENDDRAG_ORIGIN_RECT" val="795*334"/>
  <p:tag name="TABLE_ENDDRAG_RECT" val="57*139*795*334"/>
</p:tagLst>
</file>

<file path=ppt/tags/tag6.xml><?xml version="1.0" encoding="utf-8"?>
<p:tagLst xmlns:p="http://schemas.openxmlformats.org/presentationml/2006/main">
  <p:tag name="TABLE_ENDDRAG_ORIGIN_RECT" val="881*375"/>
  <p:tag name="TABLE_ENDDRAG_RECT" val="36*123*881*375"/>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12598</Words>
  <Application>WPS 演示</Application>
  <PresentationFormat>宽屏</PresentationFormat>
  <Paragraphs>655</Paragraphs>
  <Slides>71</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71</vt:i4>
      </vt:variant>
    </vt:vector>
  </HeadingPairs>
  <TitlesOfParts>
    <vt:vector size="80" baseType="lpstr">
      <vt:lpstr>Arial</vt:lpstr>
      <vt:lpstr>宋体</vt:lpstr>
      <vt:lpstr>Wingdings</vt:lpstr>
      <vt:lpstr>微软雅黑</vt:lpstr>
      <vt:lpstr>方正粗黑宋简体</vt:lpstr>
      <vt:lpstr>Arial Unicode MS</vt:lpstr>
      <vt:lpstr>Calibri</vt:lpstr>
      <vt:lpstr>Times New Roman</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WPS_1758008074</cp:lastModifiedBy>
  <cp:revision>107</cp:revision>
  <dcterms:created xsi:type="dcterms:W3CDTF">2025-09-10T01:34:00Z</dcterms:created>
  <dcterms:modified xsi:type="dcterms:W3CDTF">2026-03-18T00:59:14Z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23D3D35750367F0B6BD4C06886A9712F_41</vt:lpwstr>
  </property>
</Properties>
</file>